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264" r:id="rId3"/>
    <p:sldId id="261" r:id="rId4"/>
    <p:sldId id="262" r:id="rId5"/>
    <p:sldId id="263" r:id="rId6"/>
    <p:sldId id="274" r:id="rId7"/>
    <p:sldId id="285" r:id="rId8"/>
    <p:sldId id="265" r:id="rId9"/>
    <p:sldId id="282" r:id="rId10"/>
    <p:sldId id="301" r:id="rId11"/>
    <p:sldId id="303" r:id="rId12"/>
    <p:sldId id="302" r:id="rId13"/>
    <p:sldId id="304" r:id="rId14"/>
    <p:sldId id="311" r:id="rId15"/>
    <p:sldId id="307" r:id="rId16"/>
    <p:sldId id="290" r:id="rId17"/>
    <p:sldId id="297" r:id="rId18"/>
    <p:sldId id="291" r:id="rId19"/>
    <p:sldId id="292" r:id="rId20"/>
    <p:sldId id="293" r:id="rId21"/>
    <p:sldId id="295" r:id="rId22"/>
    <p:sldId id="310" r:id="rId23"/>
    <p:sldId id="269" r:id="rId24"/>
    <p:sldId id="275" r:id="rId25"/>
    <p:sldId id="287" r:id="rId26"/>
    <p:sldId id="278" r:id="rId27"/>
    <p:sldId id="288" r:id="rId28"/>
    <p:sldId id="305" r:id="rId29"/>
    <p:sldId id="309" r:id="rId30"/>
    <p:sldId id="279" r:id="rId31"/>
    <p:sldId id="277" r:id="rId32"/>
    <p:sldId id="281" r:id="rId33"/>
    <p:sldId id="270" r:id="rId34"/>
    <p:sldId id="271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6CB44E-DFDF-4B59-B16D-CF73F5036467}">
          <p14:sldIdLst/>
        </p14:section>
        <p14:section name="Machine Learning Project 1" id="{1B19D553-3A69-4CF1-AE31-13275406885D}">
          <p14:sldIdLst>
            <p14:sldId id="259"/>
            <p14:sldId id="264"/>
            <p14:sldId id="261"/>
            <p14:sldId id="262"/>
            <p14:sldId id="263"/>
            <p14:sldId id="274"/>
            <p14:sldId id="285"/>
            <p14:sldId id="265"/>
            <p14:sldId id="282"/>
            <p14:sldId id="301"/>
            <p14:sldId id="303"/>
            <p14:sldId id="302"/>
            <p14:sldId id="304"/>
            <p14:sldId id="311"/>
            <p14:sldId id="307"/>
            <p14:sldId id="290"/>
            <p14:sldId id="297"/>
            <p14:sldId id="291"/>
            <p14:sldId id="292"/>
            <p14:sldId id="293"/>
            <p14:sldId id="295"/>
            <p14:sldId id="310"/>
            <p14:sldId id="269"/>
            <p14:sldId id="275"/>
            <p14:sldId id="287"/>
            <p14:sldId id="278"/>
            <p14:sldId id="288"/>
            <p14:sldId id="305"/>
            <p14:sldId id="309"/>
          </p14:sldIdLst>
        </p14:section>
        <p14:section name="Machine Learning Project 2" id="{1E1D4B83-114E-42AC-9CBE-82A1A3AA0AC6}">
          <p14:sldIdLst>
            <p14:sldId id="279"/>
            <p14:sldId id="277"/>
            <p14:sldId id="281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FC6868"/>
    <a:srgbClr val="F7F7F8"/>
    <a:srgbClr val="E8A5F3"/>
    <a:srgbClr val="9999FF"/>
    <a:srgbClr val="D2DEEF"/>
    <a:srgbClr val="EAEFF7"/>
    <a:srgbClr val="FFD966"/>
    <a:srgbClr val="FFCCF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013" autoAdjust="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E9934-5DB4-431C-B50C-EF2B68C6834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0E4CDD-210C-4829-98B6-07363FAB05D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dirty="0" smtClean="0"/>
            <a:t>Churn Prediction Problem</a:t>
          </a:r>
          <a:endParaRPr lang="en-US" sz="2400" dirty="0"/>
        </a:p>
      </dgm:t>
    </dgm:pt>
    <dgm:pt modelId="{3F90ADF2-487D-487A-890A-118F00773531}" type="parTrans" cxnId="{751C45CA-4127-4B72-B22A-DA49B9443C5F}">
      <dgm:prSet/>
      <dgm:spPr/>
      <dgm:t>
        <a:bodyPr/>
        <a:lstStyle/>
        <a:p>
          <a:endParaRPr lang="en-US"/>
        </a:p>
      </dgm:t>
    </dgm:pt>
    <dgm:pt modelId="{81AF4A97-C53E-4DB0-A736-A6B2683F4068}" type="sibTrans" cxnId="{751C45CA-4127-4B72-B22A-DA49B9443C5F}">
      <dgm:prSet/>
      <dgm:spPr/>
      <dgm:t>
        <a:bodyPr/>
        <a:lstStyle/>
        <a:p>
          <a:endParaRPr lang="en-US"/>
        </a:p>
      </dgm:t>
    </dgm:pt>
    <dgm:pt modelId="{6E1B1D20-FCAB-46EE-AFB6-39B9C20C3976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What is?</a:t>
          </a:r>
          <a:endParaRPr lang="en-US" dirty="0"/>
        </a:p>
      </dgm:t>
    </dgm:pt>
    <dgm:pt modelId="{6A81885E-79AC-4D9C-8FAA-37F0FF0C00C7}" type="parTrans" cxnId="{71DC5724-90C0-42B0-A801-7676812E199F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1DF37D95-38B5-4AB6-82FD-C6BB4D367B36}" type="sibTrans" cxnId="{71DC5724-90C0-42B0-A801-7676812E199F}">
      <dgm:prSet/>
      <dgm:spPr/>
      <dgm:t>
        <a:bodyPr/>
        <a:lstStyle/>
        <a:p>
          <a:endParaRPr lang="en-US"/>
        </a:p>
      </dgm:t>
    </dgm:pt>
    <dgm:pt modelId="{AC34E1D7-87F9-4820-B1DC-1D45D44B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How to solve?</a:t>
          </a:r>
          <a:endParaRPr lang="en-US" dirty="0"/>
        </a:p>
      </dgm:t>
    </dgm:pt>
    <dgm:pt modelId="{22ABA77B-77F5-46D4-822C-3CD9FFEE4F95}" type="parTrans" cxnId="{A528ACFE-34BD-4969-B329-ADABC6252637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D0653533-07EE-4055-89AF-90042FFE76F3}" type="sibTrans" cxnId="{A528ACFE-34BD-4969-B329-ADABC6252637}">
      <dgm:prSet/>
      <dgm:spPr/>
      <dgm:t>
        <a:bodyPr/>
        <a:lstStyle/>
        <a:p>
          <a:endParaRPr lang="en-US"/>
        </a:p>
      </dgm:t>
    </dgm:pt>
    <dgm:pt modelId="{F59B792B-344F-4C4F-B769-813B945D0D03}">
      <dgm:prSet/>
      <dgm:spPr>
        <a:solidFill>
          <a:srgbClr val="2062A2"/>
        </a:solidFill>
      </dgm:spPr>
      <dgm:t>
        <a:bodyPr/>
        <a:lstStyle/>
        <a:p>
          <a:r>
            <a:rPr lang="en-US" dirty="0" smtClean="0"/>
            <a:t>Why?</a:t>
          </a:r>
          <a:endParaRPr lang="en-US" dirty="0"/>
        </a:p>
      </dgm:t>
    </dgm:pt>
    <dgm:pt modelId="{28DB9F40-C1E0-43DB-B574-0ADF5B71E700}" type="parTrans" cxnId="{EC4AB292-EB33-48D8-8085-EB599AA35D77}">
      <dgm:prSet/>
      <dgm:spPr>
        <a:solidFill>
          <a:srgbClr val="2062A2"/>
        </a:solidFill>
      </dgm:spPr>
      <dgm:t>
        <a:bodyPr/>
        <a:lstStyle/>
        <a:p>
          <a:endParaRPr lang="en-US"/>
        </a:p>
      </dgm:t>
    </dgm:pt>
    <dgm:pt modelId="{A41F20A8-0F66-470D-A1C4-579D7FED0E5C}" type="sibTrans" cxnId="{EC4AB292-EB33-48D8-8085-EB599AA35D77}">
      <dgm:prSet/>
      <dgm:spPr/>
      <dgm:t>
        <a:bodyPr/>
        <a:lstStyle/>
        <a:p>
          <a:endParaRPr lang="en-US"/>
        </a:p>
      </dgm:t>
    </dgm:pt>
    <dgm:pt modelId="{182009B5-CE32-4569-BCA5-B97C3AC8746C}" type="pres">
      <dgm:prSet presAssocID="{355E9934-5DB4-431C-B50C-EF2B68C6834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14486F-5F78-4058-B2AA-E83380B7D55F}" type="pres">
      <dgm:prSet presAssocID="{280E4CDD-210C-4829-98B6-07363FAB05DF}" presName="centerShape" presStyleLbl="node0" presStyleIdx="0" presStyleCnt="1" custScaleX="125893" custScaleY="110996"/>
      <dgm:spPr/>
      <dgm:t>
        <a:bodyPr/>
        <a:lstStyle/>
        <a:p>
          <a:endParaRPr lang="en-US"/>
        </a:p>
      </dgm:t>
    </dgm:pt>
    <dgm:pt modelId="{E7CF4B6A-FFA2-4A2A-AE8F-B649965EDFCB}" type="pres">
      <dgm:prSet presAssocID="{6A81885E-79AC-4D9C-8FAA-37F0FF0C00C7}" presName="parTrans" presStyleLbl="sibTrans2D1" presStyleIdx="0" presStyleCnt="3"/>
      <dgm:spPr/>
      <dgm:t>
        <a:bodyPr/>
        <a:lstStyle/>
        <a:p>
          <a:endParaRPr lang="en-US"/>
        </a:p>
      </dgm:t>
    </dgm:pt>
    <dgm:pt modelId="{965DE758-367E-45BC-9E5A-73E978CC5686}" type="pres">
      <dgm:prSet presAssocID="{6A81885E-79AC-4D9C-8FAA-37F0FF0C00C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44DF8B5-622F-4BC2-8B76-19D53C3E5F22}" type="pres">
      <dgm:prSet presAssocID="{6E1B1D20-FCAB-46EE-AFB6-39B9C20C397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6A4D5-C66F-4ACC-9020-A2559DE9C5CD}" type="pres">
      <dgm:prSet presAssocID="{22ABA77B-77F5-46D4-822C-3CD9FFEE4F95}" presName="parTrans" presStyleLbl="sibTrans2D1" presStyleIdx="1" presStyleCnt="3"/>
      <dgm:spPr/>
      <dgm:t>
        <a:bodyPr/>
        <a:lstStyle/>
        <a:p>
          <a:endParaRPr lang="en-US"/>
        </a:p>
      </dgm:t>
    </dgm:pt>
    <dgm:pt modelId="{FA2561BE-6399-4343-ABF0-ABB134FBFC5B}" type="pres">
      <dgm:prSet presAssocID="{22ABA77B-77F5-46D4-822C-3CD9FFEE4F9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5DB645E-2685-4247-887B-E4837916FE47}" type="pres">
      <dgm:prSet presAssocID="{AC34E1D7-87F9-4820-B1DC-1D45D44BA3F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D703B-F34F-4E51-8C6C-181B9041AD6B}" type="pres">
      <dgm:prSet presAssocID="{28DB9F40-C1E0-43DB-B574-0ADF5B71E700}" presName="parTrans" presStyleLbl="sibTrans2D1" presStyleIdx="2" presStyleCnt="3"/>
      <dgm:spPr/>
      <dgm:t>
        <a:bodyPr/>
        <a:lstStyle/>
        <a:p>
          <a:endParaRPr lang="en-US"/>
        </a:p>
      </dgm:t>
    </dgm:pt>
    <dgm:pt modelId="{ACC3CD3A-2823-40EF-8DB7-FBEE14AB2C69}" type="pres">
      <dgm:prSet presAssocID="{28DB9F40-C1E0-43DB-B574-0ADF5B71E70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58DA968C-C23C-4CCC-A082-AFD898AA326B}" type="pres">
      <dgm:prSet presAssocID="{F59B792B-344F-4C4F-B769-813B945D0D0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4AB292-EB33-48D8-8085-EB599AA35D77}" srcId="{280E4CDD-210C-4829-98B6-07363FAB05DF}" destId="{F59B792B-344F-4C4F-B769-813B945D0D03}" srcOrd="2" destOrd="0" parTransId="{28DB9F40-C1E0-43DB-B574-0ADF5B71E700}" sibTransId="{A41F20A8-0F66-470D-A1C4-579D7FED0E5C}"/>
    <dgm:cxn modelId="{C9711F6C-F55B-4941-BE00-39A44A7B2CDF}" type="presOf" srcId="{F59B792B-344F-4C4F-B769-813B945D0D03}" destId="{58DA968C-C23C-4CCC-A082-AFD898AA326B}" srcOrd="0" destOrd="0" presId="urn:microsoft.com/office/officeart/2005/8/layout/radial5"/>
    <dgm:cxn modelId="{C8304384-C1DD-4E5E-922D-5BD1EE63319F}" type="presOf" srcId="{6A81885E-79AC-4D9C-8FAA-37F0FF0C00C7}" destId="{965DE758-367E-45BC-9E5A-73E978CC5686}" srcOrd="1" destOrd="0" presId="urn:microsoft.com/office/officeart/2005/8/layout/radial5"/>
    <dgm:cxn modelId="{71DC5724-90C0-42B0-A801-7676812E199F}" srcId="{280E4CDD-210C-4829-98B6-07363FAB05DF}" destId="{6E1B1D20-FCAB-46EE-AFB6-39B9C20C3976}" srcOrd="0" destOrd="0" parTransId="{6A81885E-79AC-4D9C-8FAA-37F0FF0C00C7}" sibTransId="{1DF37D95-38B5-4AB6-82FD-C6BB4D367B36}"/>
    <dgm:cxn modelId="{751C45CA-4127-4B72-B22A-DA49B9443C5F}" srcId="{355E9934-5DB4-431C-B50C-EF2B68C68341}" destId="{280E4CDD-210C-4829-98B6-07363FAB05DF}" srcOrd="0" destOrd="0" parTransId="{3F90ADF2-487D-487A-890A-118F00773531}" sibTransId="{81AF4A97-C53E-4DB0-A736-A6B2683F4068}"/>
    <dgm:cxn modelId="{CEA1FABD-9BCF-4A71-93B2-67BCC5D8ABAE}" type="presOf" srcId="{355E9934-5DB4-431C-B50C-EF2B68C68341}" destId="{182009B5-CE32-4569-BCA5-B97C3AC8746C}" srcOrd="0" destOrd="0" presId="urn:microsoft.com/office/officeart/2005/8/layout/radial5"/>
    <dgm:cxn modelId="{B0CB2F14-CCD1-4A71-8552-B34B37C34BB5}" type="presOf" srcId="{28DB9F40-C1E0-43DB-B574-0ADF5B71E700}" destId="{FA4D703B-F34F-4E51-8C6C-181B9041AD6B}" srcOrd="0" destOrd="0" presId="urn:microsoft.com/office/officeart/2005/8/layout/radial5"/>
    <dgm:cxn modelId="{7834E03C-573D-48CE-A19F-07F9B1C4CFB4}" type="presOf" srcId="{22ABA77B-77F5-46D4-822C-3CD9FFEE4F95}" destId="{6EF6A4D5-C66F-4ACC-9020-A2559DE9C5CD}" srcOrd="0" destOrd="0" presId="urn:microsoft.com/office/officeart/2005/8/layout/radial5"/>
    <dgm:cxn modelId="{5116D18E-2D94-42FB-915C-1C822E644E42}" type="presOf" srcId="{6E1B1D20-FCAB-46EE-AFB6-39B9C20C3976}" destId="{144DF8B5-622F-4BC2-8B76-19D53C3E5F22}" srcOrd="0" destOrd="0" presId="urn:microsoft.com/office/officeart/2005/8/layout/radial5"/>
    <dgm:cxn modelId="{AAC56110-A34A-4E73-9530-DE97AD14B3E9}" type="presOf" srcId="{22ABA77B-77F5-46D4-822C-3CD9FFEE4F95}" destId="{FA2561BE-6399-4343-ABF0-ABB134FBFC5B}" srcOrd="1" destOrd="0" presId="urn:microsoft.com/office/officeart/2005/8/layout/radial5"/>
    <dgm:cxn modelId="{DB012AB7-865F-482D-8FF9-83C59ABD2F89}" type="presOf" srcId="{AC34E1D7-87F9-4820-B1DC-1D45D44BA3FF}" destId="{A5DB645E-2685-4247-887B-E4837916FE47}" srcOrd="0" destOrd="0" presId="urn:microsoft.com/office/officeart/2005/8/layout/radial5"/>
    <dgm:cxn modelId="{1F2FC5B6-295D-48DA-BB0E-1EC24A32A8B6}" type="presOf" srcId="{28DB9F40-C1E0-43DB-B574-0ADF5B71E700}" destId="{ACC3CD3A-2823-40EF-8DB7-FBEE14AB2C69}" srcOrd="1" destOrd="0" presId="urn:microsoft.com/office/officeart/2005/8/layout/radial5"/>
    <dgm:cxn modelId="{A92AE502-4194-401D-88A0-C741C3391B6A}" type="presOf" srcId="{6A81885E-79AC-4D9C-8FAA-37F0FF0C00C7}" destId="{E7CF4B6A-FFA2-4A2A-AE8F-B649965EDFCB}" srcOrd="0" destOrd="0" presId="urn:microsoft.com/office/officeart/2005/8/layout/radial5"/>
    <dgm:cxn modelId="{A528ACFE-34BD-4969-B329-ADABC6252637}" srcId="{280E4CDD-210C-4829-98B6-07363FAB05DF}" destId="{AC34E1D7-87F9-4820-B1DC-1D45D44BA3FF}" srcOrd="1" destOrd="0" parTransId="{22ABA77B-77F5-46D4-822C-3CD9FFEE4F95}" sibTransId="{D0653533-07EE-4055-89AF-90042FFE76F3}"/>
    <dgm:cxn modelId="{39F3297C-0D3D-4AC9-AE89-B876088D275D}" type="presOf" srcId="{280E4CDD-210C-4829-98B6-07363FAB05DF}" destId="{D614486F-5F78-4058-B2AA-E83380B7D55F}" srcOrd="0" destOrd="0" presId="urn:microsoft.com/office/officeart/2005/8/layout/radial5"/>
    <dgm:cxn modelId="{5B5E0DF6-23A9-4306-A478-64FC21AEE73F}" type="presParOf" srcId="{182009B5-CE32-4569-BCA5-B97C3AC8746C}" destId="{D614486F-5F78-4058-B2AA-E83380B7D55F}" srcOrd="0" destOrd="0" presId="urn:microsoft.com/office/officeart/2005/8/layout/radial5"/>
    <dgm:cxn modelId="{7AE6F78D-8C0E-41C3-8F30-5F953F45B3F6}" type="presParOf" srcId="{182009B5-CE32-4569-BCA5-B97C3AC8746C}" destId="{E7CF4B6A-FFA2-4A2A-AE8F-B649965EDFCB}" srcOrd="1" destOrd="0" presId="urn:microsoft.com/office/officeart/2005/8/layout/radial5"/>
    <dgm:cxn modelId="{F26E3F06-9417-4B7B-9E22-D1AA985F671F}" type="presParOf" srcId="{E7CF4B6A-FFA2-4A2A-AE8F-B649965EDFCB}" destId="{965DE758-367E-45BC-9E5A-73E978CC5686}" srcOrd="0" destOrd="0" presId="urn:microsoft.com/office/officeart/2005/8/layout/radial5"/>
    <dgm:cxn modelId="{C7CA7BAB-B909-4CB2-94C8-BF1A4611E403}" type="presParOf" srcId="{182009B5-CE32-4569-BCA5-B97C3AC8746C}" destId="{144DF8B5-622F-4BC2-8B76-19D53C3E5F22}" srcOrd="2" destOrd="0" presId="urn:microsoft.com/office/officeart/2005/8/layout/radial5"/>
    <dgm:cxn modelId="{2696C211-647B-41B9-9130-61C78A66AE37}" type="presParOf" srcId="{182009B5-CE32-4569-BCA5-B97C3AC8746C}" destId="{6EF6A4D5-C66F-4ACC-9020-A2559DE9C5CD}" srcOrd="3" destOrd="0" presId="urn:microsoft.com/office/officeart/2005/8/layout/radial5"/>
    <dgm:cxn modelId="{99645774-0F8F-4A5F-BFBD-8B91177BA754}" type="presParOf" srcId="{6EF6A4D5-C66F-4ACC-9020-A2559DE9C5CD}" destId="{FA2561BE-6399-4343-ABF0-ABB134FBFC5B}" srcOrd="0" destOrd="0" presId="urn:microsoft.com/office/officeart/2005/8/layout/radial5"/>
    <dgm:cxn modelId="{F6323489-086E-464F-A35B-47C7EF0FD0C8}" type="presParOf" srcId="{182009B5-CE32-4569-BCA5-B97C3AC8746C}" destId="{A5DB645E-2685-4247-887B-E4837916FE47}" srcOrd="4" destOrd="0" presId="urn:microsoft.com/office/officeart/2005/8/layout/radial5"/>
    <dgm:cxn modelId="{B4506B12-591F-4B43-8E44-C3365745468A}" type="presParOf" srcId="{182009B5-CE32-4569-BCA5-B97C3AC8746C}" destId="{FA4D703B-F34F-4E51-8C6C-181B9041AD6B}" srcOrd="5" destOrd="0" presId="urn:microsoft.com/office/officeart/2005/8/layout/radial5"/>
    <dgm:cxn modelId="{8F2764B8-1B4B-4D4E-892A-CB527B591DF5}" type="presParOf" srcId="{FA4D703B-F34F-4E51-8C6C-181B9041AD6B}" destId="{ACC3CD3A-2823-40EF-8DB7-FBEE14AB2C69}" srcOrd="0" destOrd="0" presId="urn:microsoft.com/office/officeart/2005/8/layout/radial5"/>
    <dgm:cxn modelId="{2F456BD1-01CD-4615-AD6C-BF220F18718D}" type="presParOf" srcId="{182009B5-CE32-4569-BCA5-B97C3AC8746C}" destId="{58DA968C-C23C-4CCC-A082-AFD898AA326B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A2D74D-4E3D-4753-9416-68C0B4ADCE3D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FE58F4-2345-4011-A31F-47CF630092E8}">
      <dgm:prSet phldrT="[Text]" custT="1"/>
      <dgm:spPr>
        <a:solidFill>
          <a:schemeClr val="accent1">
            <a:lumMod val="75000"/>
          </a:schemeClr>
        </a:solidFill>
        <a:ln w="12700">
          <a:solidFill>
            <a:schemeClr val="bg1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bg1"/>
              </a:solidFill>
            </a:rPr>
            <a:t>Dealing with Text Data</a:t>
          </a:r>
          <a:endParaRPr lang="en-US" sz="1600" b="1" dirty="0">
            <a:solidFill>
              <a:schemeClr val="bg1"/>
            </a:solidFill>
          </a:endParaRPr>
        </a:p>
      </dgm:t>
    </dgm:pt>
    <dgm:pt modelId="{08EC532A-C3BA-4994-A9FC-873DB7F126B6}" type="parTrans" cxnId="{7BF13F15-5353-40F5-B361-6DDA468AD770}">
      <dgm:prSet/>
      <dgm:spPr/>
      <dgm:t>
        <a:bodyPr/>
        <a:lstStyle/>
        <a:p>
          <a:endParaRPr lang="en-US"/>
        </a:p>
      </dgm:t>
    </dgm:pt>
    <dgm:pt modelId="{339715E5-35C1-4612-A3EA-950870E81CBF}" type="sibTrans" cxnId="{7BF13F15-5353-40F5-B361-6DDA468AD770}">
      <dgm:prSet/>
      <dgm:spPr/>
      <dgm:t>
        <a:bodyPr/>
        <a:lstStyle/>
        <a:p>
          <a:endParaRPr lang="en-US"/>
        </a:p>
      </dgm:t>
    </dgm:pt>
    <dgm:pt modelId="{A60374DA-DAD7-4D26-8A7A-3EFBBFF32B97}">
      <dgm:prSet phldrT="[Text]" custT="1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600" b="1" dirty="0" smtClean="0"/>
            <a:t>Handle Missing Values, identify null values</a:t>
          </a:r>
          <a:endParaRPr lang="en-US" sz="1600" b="1" dirty="0"/>
        </a:p>
      </dgm:t>
    </dgm:pt>
    <dgm:pt modelId="{DFFE292A-92A6-4A3F-8C3C-226A1B2D00E2}" type="parTrans" cxnId="{58AAD7BD-5C6C-4EDE-940D-A285935B12F7}">
      <dgm:prSet/>
      <dgm:spPr/>
      <dgm:t>
        <a:bodyPr/>
        <a:lstStyle/>
        <a:p>
          <a:endParaRPr lang="en-US"/>
        </a:p>
      </dgm:t>
    </dgm:pt>
    <dgm:pt modelId="{D098CCB1-3178-4050-B263-5D6D1E80F2F1}" type="sibTrans" cxnId="{58AAD7BD-5C6C-4EDE-940D-A285935B12F7}">
      <dgm:prSet/>
      <dgm:spPr/>
      <dgm:t>
        <a:bodyPr/>
        <a:lstStyle/>
        <a:p>
          <a:endParaRPr lang="en-US"/>
        </a:p>
      </dgm:t>
    </dgm:pt>
    <dgm:pt modelId="{DA8FC0EF-92E0-4B35-9CB2-6841087FD79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Remove Duplicates</a:t>
          </a:r>
          <a:endParaRPr lang="en-US" sz="1600" b="1" dirty="0"/>
        </a:p>
      </dgm:t>
    </dgm:pt>
    <dgm:pt modelId="{675316DA-7EE0-427C-B1D6-4C298DB7FEA0}" type="parTrans" cxnId="{CEE1BEFB-DE63-4606-B0F7-DB5C53B86C26}">
      <dgm:prSet/>
      <dgm:spPr/>
      <dgm:t>
        <a:bodyPr/>
        <a:lstStyle/>
        <a:p>
          <a:endParaRPr lang="en-US"/>
        </a:p>
      </dgm:t>
    </dgm:pt>
    <dgm:pt modelId="{1756D0FA-97E6-48BF-830F-AE303B72CFDD}" type="sibTrans" cxnId="{CEE1BEFB-DE63-4606-B0F7-DB5C53B86C26}">
      <dgm:prSet/>
      <dgm:spPr/>
      <dgm:t>
        <a:bodyPr/>
        <a:lstStyle/>
        <a:p>
          <a:endParaRPr lang="en-US"/>
        </a:p>
      </dgm:t>
    </dgm:pt>
    <dgm:pt modelId="{6F13A6FF-0738-446C-81D9-1CA3A383377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Identify Outliers </a:t>
          </a:r>
          <a:endParaRPr lang="en-US" sz="1600" b="1" dirty="0"/>
        </a:p>
      </dgm:t>
    </dgm:pt>
    <dgm:pt modelId="{8116E6FD-31A0-4301-9426-06AD6E95300A}" type="parTrans" cxnId="{3248B3C1-5DF8-4BC8-B3E0-FFC5CEE702A0}">
      <dgm:prSet/>
      <dgm:spPr/>
      <dgm:t>
        <a:bodyPr/>
        <a:lstStyle/>
        <a:p>
          <a:endParaRPr lang="en-US"/>
        </a:p>
      </dgm:t>
    </dgm:pt>
    <dgm:pt modelId="{773DF58E-E407-413D-9F10-488FC207E2D4}" type="sibTrans" cxnId="{3248B3C1-5DF8-4BC8-B3E0-FFC5CEE702A0}">
      <dgm:prSet/>
      <dgm:spPr/>
      <dgm:t>
        <a:bodyPr/>
        <a:lstStyle/>
        <a:p>
          <a:endParaRPr lang="en-US"/>
        </a:p>
      </dgm:t>
    </dgm:pt>
    <dgm:pt modelId="{5849BCA2-0E6D-4B2F-A3C7-745EEBF55D1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Identify Data Quality Issues</a:t>
          </a:r>
          <a:endParaRPr lang="en-US" sz="1600" b="1" dirty="0"/>
        </a:p>
      </dgm:t>
    </dgm:pt>
    <dgm:pt modelId="{05330BF0-FC78-4472-9C48-BAD07301058E}" type="parTrans" cxnId="{E9C9DDDA-5246-45DE-BE07-3599173C3BDF}">
      <dgm:prSet/>
      <dgm:spPr/>
      <dgm:t>
        <a:bodyPr/>
        <a:lstStyle/>
        <a:p>
          <a:endParaRPr lang="en-US"/>
        </a:p>
      </dgm:t>
    </dgm:pt>
    <dgm:pt modelId="{89F82C90-3332-463B-A21D-4DE1BB536FDA}" type="sibTrans" cxnId="{E9C9DDDA-5246-45DE-BE07-3599173C3BDF}">
      <dgm:prSet/>
      <dgm:spPr/>
      <dgm:t>
        <a:bodyPr/>
        <a:lstStyle/>
        <a:p>
          <a:endParaRPr lang="en-US"/>
        </a:p>
      </dgm:t>
    </dgm:pt>
    <dgm:pt modelId="{AB1382EF-E52E-4AD6-8E2F-1C537CEEA2A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Handle Categorical Data</a:t>
          </a:r>
          <a:endParaRPr lang="en-US" sz="1600" b="1" dirty="0"/>
        </a:p>
      </dgm:t>
    </dgm:pt>
    <dgm:pt modelId="{0CBCE059-7994-4F82-972E-8E94BDAAFA7F}" type="parTrans" cxnId="{0ECD9AA8-35E1-45CE-9667-2ED136C61919}">
      <dgm:prSet/>
      <dgm:spPr/>
      <dgm:t>
        <a:bodyPr/>
        <a:lstStyle/>
        <a:p>
          <a:endParaRPr lang="en-US"/>
        </a:p>
      </dgm:t>
    </dgm:pt>
    <dgm:pt modelId="{384818A9-C9F1-4DB7-9EB7-250A16BC18E6}" type="sibTrans" cxnId="{0ECD9AA8-35E1-45CE-9667-2ED136C61919}">
      <dgm:prSet/>
      <dgm:spPr/>
      <dgm:t>
        <a:bodyPr/>
        <a:lstStyle/>
        <a:p>
          <a:endParaRPr lang="en-US"/>
        </a:p>
      </dgm:t>
    </dgm:pt>
    <dgm:pt modelId="{999C4E37-9E6A-40DD-B040-0FB37451AF9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Check Data Integrity</a:t>
          </a:r>
          <a:endParaRPr lang="en-US" sz="1600" b="1" dirty="0"/>
        </a:p>
      </dgm:t>
    </dgm:pt>
    <dgm:pt modelId="{5EEA8175-A64C-476A-805E-C9F8AD944C22}" type="parTrans" cxnId="{E1DE4C11-EA2B-4F8F-A9CC-9C1B97DB7D20}">
      <dgm:prSet/>
      <dgm:spPr/>
      <dgm:t>
        <a:bodyPr/>
        <a:lstStyle/>
        <a:p>
          <a:endParaRPr lang="en-US"/>
        </a:p>
      </dgm:t>
    </dgm:pt>
    <dgm:pt modelId="{A96D3144-589E-4A0D-BEA9-D445D46A424C}" type="sibTrans" cxnId="{E1DE4C11-EA2B-4F8F-A9CC-9C1B97DB7D20}">
      <dgm:prSet/>
      <dgm:spPr/>
      <dgm:t>
        <a:bodyPr/>
        <a:lstStyle/>
        <a:p>
          <a:endParaRPr lang="en-US"/>
        </a:p>
      </dgm:t>
    </dgm:pt>
    <dgm:pt modelId="{D78DA158-5B16-449A-843B-68D54EA8FE3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/>
            <a:t>Check unbalanced data </a:t>
          </a:r>
          <a:endParaRPr lang="en-US" sz="1600" b="1" dirty="0"/>
        </a:p>
      </dgm:t>
    </dgm:pt>
    <dgm:pt modelId="{2749A570-C70F-45C5-A22C-B55AB0921CF4}" type="parTrans" cxnId="{AC3243FB-9466-4867-AB65-656671FD0D50}">
      <dgm:prSet/>
      <dgm:spPr/>
      <dgm:t>
        <a:bodyPr/>
        <a:lstStyle/>
        <a:p>
          <a:endParaRPr lang="en-US"/>
        </a:p>
      </dgm:t>
    </dgm:pt>
    <dgm:pt modelId="{FC7698DF-2445-4663-A672-FDFEB45672F5}" type="sibTrans" cxnId="{AC3243FB-9466-4867-AB65-656671FD0D50}">
      <dgm:prSet/>
      <dgm:spPr/>
      <dgm:t>
        <a:bodyPr/>
        <a:lstStyle/>
        <a:p>
          <a:endParaRPr lang="en-US"/>
        </a:p>
      </dgm:t>
    </dgm:pt>
    <dgm:pt modelId="{ADC5871D-D7C3-437C-844C-95D962A0BD17}" type="pres">
      <dgm:prSet presAssocID="{E7A2D74D-4E3D-4753-9416-68C0B4ADCE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D06C2-6998-4BD3-A7F9-45D5A31FA0CA}" type="pres">
      <dgm:prSet presAssocID="{E7A2D74D-4E3D-4753-9416-68C0B4ADCE3D}" presName="cycle" presStyleCnt="0"/>
      <dgm:spPr/>
    </dgm:pt>
    <dgm:pt modelId="{490613D5-1781-4581-A515-678948237134}" type="pres">
      <dgm:prSet presAssocID="{A0FE58F4-2345-4011-A31F-47CF630092E8}" presName="nodeFirs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F739D-7113-46A4-94C3-977F360F9752}" type="pres">
      <dgm:prSet presAssocID="{339715E5-35C1-4612-A3EA-950870E81CB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798FB1DC-A8D3-4F76-94B9-E2D43C466B64}" type="pres">
      <dgm:prSet presAssocID="{A60374DA-DAD7-4D26-8A7A-3EFBBFF32B97}" presName="nodeFollowingNodes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08A09-8144-4D83-BD27-4ED472543DD3}" type="pres">
      <dgm:prSet presAssocID="{DA8FC0EF-92E0-4B35-9CB2-6841087FD793}" presName="nodeFollowingNodes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1D597-BF47-493F-B140-09803BA62463}" type="pres">
      <dgm:prSet presAssocID="{6F13A6FF-0738-446C-81D9-1CA3A3833778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CDA18-1248-471C-9CE4-17C0D8B49E28}" type="pres">
      <dgm:prSet presAssocID="{5849BCA2-0E6D-4B2F-A3C7-745EEBF55D10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B63A83-9BC6-4629-8BCF-D939A9665EFA}" type="pres">
      <dgm:prSet presAssocID="{AB1382EF-E52E-4AD6-8E2F-1C537CEEA2AC}" presName="nodeFollowingNodes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E3C74E-E62D-4AD8-A12B-DD1159239A1F}" type="pres">
      <dgm:prSet presAssocID="{999C4E37-9E6A-40DD-B040-0FB37451AF98}" presName="nodeFollowingNodes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552BB-9366-4834-B3A1-F27CAAC76FB9}" type="pres">
      <dgm:prSet presAssocID="{D78DA158-5B16-449A-843B-68D54EA8FE3D}" presName="nodeFollowingNodes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7B0E1-C81D-4B65-8356-B4871C96F36F}" type="presOf" srcId="{AB1382EF-E52E-4AD6-8E2F-1C537CEEA2AC}" destId="{14B63A83-9BC6-4629-8BCF-D939A9665EFA}" srcOrd="0" destOrd="0" presId="urn:microsoft.com/office/officeart/2005/8/layout/cycle3"/>
    <dgm:cxn modelId="{7BF13F15-5353-40F5-B361-6DDA468AD770}" srcId="{E7A2D74D-4E3D-4753-9416-68C0B4ADCE3D}" destId="{A0FE58F4-2345-4011-A31F-47CF630092E8}" srcOrd="0" destOrd="0" parTransId="{08EC532A-C3BA-4994-A9FC-873DB7F126B6}" sibTransId="{339715E5-35C1-4612-A3EA-950870E81CBF}"/>
    <dgm:cxn modelId="{E9C9DDDA-5246-45DE-BE07-3599173C3BDF}" srcId="{E7A2D74D-4E3D-4753-9416-68C0B4ADCE3D}" destId="{5849BCA2-0E6D-4B2F-A3C7-745EEBF55D10}" srcOrd="4" destOrd="0" parTransId="{05330BF0-FC78-4472-9C48-BAD07301058E}" sibTransId="{89F82C90-3332-463B-A21D-4DE1BB536FDA}"/>
    <dgm:cxn modelId="{BCBE1A74-1910-42C3-AD8C-1B9B03D4952F}" type="presOf" srcId="{A60374DA-DAD7-4D26-8A7A-3EFBBFF32B97}" destId="{798FB1DC-A8D3-4F76-94B9-E2D43C466B64}" srcOrd="0" destOrd="0" presId="urn:microsoft.com/office/officeart/2005/8/layout/cycle3"/>
    <dgm:cxn modelId="{0ECD9AA8-35E1-45CE-9667-2ED136C61919}" srcId="{E7A2D74D-4E3D-4753-9416-68C0B4ADCE3D}" destId="{AB1382EF-E52E-4AD6-8E2F-1C537CEEA2AC}" srcOrd="5" destOrd="0" parTransId="{0CBCE059-7994-4F82-972E-8E94BDAAFA7F}" sibTransId="{384818A9-C9F1-4DB7-9EB7-250A16BC18E6}"/>
    <dgm:cxn modelId="{A85AA29E-ACF0-4752-8E6E-1DA1954C5416}" type="presOf" srcId="{339715E5-35C1-4612-A3EA-950870E81CBF}" destId="{066F739D-7113-46A4-94C3-977F360F9752}" srcOrd="0" destOrd="0" presId="urn:microsoft.com/office/officeart/2005/8/layout/cycle3"/>
    <dgm:cxn modelId="{AC3243FB-9466-4867-AB65-656671FD0D50}" srcId="{E7A2D74D-4E3D-4753-9416-68C0B4ADCE3D}" destId="{D78DA158-5B16-449A-843B-68D54EA8FE3D}" srcOrd="7" destOrd="0" parTransId="{2749A570-C70F-45C5-A22C-B55AB0921CF4}" sibTransId="{FC7698DF-2445-4663-A672-FDFEB45672F5}"/>
    <dgm:cxn modelId="{D8332A25-7AE9-4A60-9576-85B3E655391D}" type="presOf" srcId="{999C4E37-9E6A-40DD-B040-0FB37451AF98}" destId="{A0E3C74E-E62D-4AD8-A12B-DD1159239A1F}" srcOrd="0" destOrd="0" presId="urn:microsoft.com/office/officeart/2005/8/layout/cycle3"/>
    <dgm:cxn modelId="{5A673202-F877-45AD-976F-AAAFD78652EF}" type="presOf" srcId="{5849BCA2-0E6D-4B2F-A3C7-745EEBF55D10}" destId="{11DCDA18-1248-471C-9CE4-17C0D8B49E28}" srcOrd="0" destOrd="0" presId="urn:microsoft.com/office/officeart/2005/8/layout/cycle3"/>
    <dgm:cxn modelId="{3248B3C1-5DF8-4BC8-B3E0-FFC5CEE702A0}" srcId="{E7A2D74D-4E3D-4753-9416-68C0B4ADCE3D}" destId="{6F13A6FF-0738-446C-81D9-1CA3A3833778}" srcOrd="3" destOrd="0" parTransId="{8116E6FD-31A0-4301-9426-06AD6E95300A}" sibTransId="{773DF58E-E407-413D-9F10-488FC207E2D4}"/>
    <dgm:cxn modelId="{CEE1BEFB-DE63-4606-B0F7-DB5C53B86C26}" srcId="{E7A2D74D-4E3D-4753-9416-68C0B4ADCE3D}" destId="{DA8FC0EF-92E0-4B35-9CB2-6841087FD793}" srcOrd="2" destOrd="0" parTransId="{675316DA-7EE0-427C-B1D6-4C298DB7FEA0}" sibTransId="{1756D0FA-97E6-48BF-830F-AE303B72CFDD}"/>
    <dgm:cxn modelId="{E1DE4C11-EA2B-4F8F-A9CC-9C1B97DB7D20}" srcId="{E7A2D74D-4E3D-4753-9416-68C0B4ADCE3D}" destId="{999C4E37-9E6A-40DD-B040-0FB37451AF98}" srcOrd="6" destOrd="0" parTransId="{5EEA8175-A64C-476A-805E-C9F8AD944C22}" sibTransId="{A96D3144-589E-4A0D-BEA9-D445D46A424C}"/>
    <dgm:cxn modelId="{AE5B648A-9A06-4EC3-9433-160CC11C89BF}" type="presOf" srcId="{D78DA158-5B16-449A-843B-68D54EA8FE3D}" destId="{8F4552BB-9366-4834-B3A1-F27CAAC76FB9}" srcOrd="0" destOrd="0" presId="urn:microsoft.com/office/officeart/2005/8/layout/cycle3"/>
    <dgm:cxn modelId="{72C41BD8-81AA-4BB9-B847-C6BF165F0EBF}" type="presOf" srcId="{A0FE58F4-2345-4011-A31F-47CF630092E8}" destId="{490613D5-1781-4581-A515-678948237134}" srcOrd="0" destOrd="0" presId="urn:microsoft.com/office/officeart/2005/8/layout/cycle3"/>
    <dgm:cxn modelId="{58AAD7BD-5C6C-4EDE-940D-A285935B12F7}" srcId="{E7A2D74D-4E3D-4753-9416-68C0B4ADCE3D}" destId="{A60374DA-DAD7-4D26-8A7A-3EFBBFF32B97}" srcOrd="1" destOrd="0" parTransId="{DFFE292A-92A6-4A3F-8C3C-226A1B2D00E2}" sibTransId="{D098CCB1-3178-4050-B263-5D6D1E80F2F1}"/>
    <dgm:cxn modelId="{9382C7E9-ED8B-4856-82CB-42066358ED9E}" type="presOf" srcId="{E7A2D74D-4E3D-4753-9416-68C0B4ADCE3D}" destId="{ADC5871D-D7C3-437C-844C-95D962A0BD17}" srcOrd="0" destOrd="0" presId="urn:microsoft.com/office/officeart/2005/8/layout/cycle3"/>
    <dgm:cxn modelId="{BC6DF7B7-7033-48B7-8630-A275DA414D29}" type="presOf" srcId="{6F13A6FF-0738-446C-81D9-1CA3A3833778}" destId="{5C61D597-BF47-493F-B140-09803BA62463}" srcOrd="0" destOrd="0" presId="urn:microsoft.com/office/officeart/2005/8/layout/cycle3"/>
    <dgm:cxn modelId="{66D8B663-79E0-4BB1-91B1-95B5CDECD167}" type="presOf" srcId="{DA8FC0EF-92E0-4B35-9CB2-6841087FD793}" destId="{94508A09-8144-4D83-BD27-4ED472543DD3}" srcOrd="0" destOrd="0" presId="urn:microsoft.com/office/officeart/2005/8/layout/cycle3"/>
    <dgm:cxn modelId="{F85362AA-BE17-4665-BF7D-32C646F46777}" type="presParOf" srcId="{ADC5871D-D7C3-437C-844C-95D962A0BD17}" destId="{F31D06C2-6998-4BD3-A7F9-45D5A31FA0CA}" srcOrd="0" destOrd="0" presId="urn:microsoft.com/office/officeart/2005/8/layout/cycle3"/>
    <dgm:cxn modelId="{70DDCE72-5C84-4A0F-91DF-1EFAAD290AF3}" type="presParOf" srcId="{F31D06C2-6998-4BD3-A7F9-45D5A31FA0CA}" destId="{490613D5-1781-4581-A515-678948237134}" srcOrd="0" destOrd="0" presId="urn:microsoft.com/office/officeart/2005/8/layout/cycle3"/>
    <dgm:cxn modelId="{CCBE6F81-9651-4F77-98BC-ABDB9D3B8C47}" type="presParOf" srcId="{F31D06C2-6998-4BD3-A7F9-45D5A31FA0CA}" destId="{066F739D-7113-46A4-94C3-977F360F9752}" srcOrd="1" destOrd="0" presId="urn:microsoft.com/office/officeart/2005/8/layout/cycle3"/>
    <dgm:cxn modelId="{63E7FC63-E82F-438D-99C2-4931390D88B7}" type="presParOf" srcId="{F31D06C2-6998-4BD3-A7F9-45D5A31FA0CA}" destId="{798FB1DC-A8D3-4F76-94B9-E2D43C466B64}" srcOrd="2" destOrd="0" presId="urn:microsoft.com/office/officeart/2005/8/layout/cycle3"/>
    <dgm:cxn modelId="{0C10AF98-C390-459E-9B76-89DA8A29301E}" type="presParOf" srcId="{F31D06C2-6998-4BD3-A7F9-45D5A31FA0CA}" destId="{94508A09-8144-4D83-BD27-4ED472543DD3}" srcOrd="3" destOrd="0" presId="urn:microsoft.com/office/officeart/2005/8/layout/cycle3"/>
    <dgm:cxn modelId="{B8E70532-A35F-4C8E-B927-23A86B787124}" type="presParOf" srcId="{F31D06C2-6998-4BD3-A7F9-45D5A31FA0CA}" destId="{5C61D597-BF47-493F-B140-09803BA62463}" srcOrd="4" destOrd="0" presId="urn:microsoft.com/office/officeart/2005/8/layout/cycle3"/>
    <dgm:cxn modelId="{D5EC6A0C-F2FE-4CCE-9DAF-AFDE6C9B94EC}" type="presParOf" srcId="{F31D06C2-6998-4BD3-A7F9-45D5A31FA0CA}" destId="{11DCDA18-1248-471C-9CE4-17C0D8B49E28}" srcOrd="5" destOrd="0" presId="urn:microsoft.com/office/officeart/2005/8/layout/cycle3"/>
    <dgm:cxn modelId="{7784FAB9-B942-43B1-B82B-310D7A18AAE5}" type="presParOf" srcId="{F31D06C2-6998-4BD3-A7F9-45D5A31FA0CA}" destId="{14B63A83-9BC6-4629-8BCF-D939A9665EFA}" srcOrd="6" destOrd="0" presId="urn:microsoft.com/office/officeart/2005/8/layout/cycle3"/>
    <dgm:cxn modelId="{96A46C6A-F937-4C47-B2E6-D4C155661211}" type="presParOf" srcId="{F31D06C2-6998-4BD3-A7F9-45D5A31FA0CA}" destId="{A0E3C74E-E62D-4AD8-A12B-DD1159239A1F}" srcOrd="7" destOrd="0" presId="urn:microsoft.com/office/officeart/2005/8/layout/cycle3"/>
    <dgm:cxn modelId="{05DB53B5-35F7-4E77-A290-234159C80F09}" type="presParOf" srcId="{F31D06C2-6998-4BD3-A7F9-45D5A31FA0CA}" destId="{8F4552BB-9366-4834-B3A1-F27CAAC76FB9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4486F-5F78-4058-B2AA-E83380B7D55F}">
      <dsp:nvSpPr>
        <dsp:cNvPr id="0" name=""/>
        <dsp:cNvSpPr/>
      </dsp:nvSpPr>
      <dsp:spPr>
        <a:xfrm>
          <a:off x="3702456" y="2131833"/>
          <a:ext cx="1993086" cy="1757243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Churn Prediction Problem</a:t>
          </a:r>
          <a:endParaRPr lang="en-US" sz="2400" kern="1200" dirty="0"/>
        </a:p>
      </dsp:txBody>
      <dsp:txXfrm>
        <a:off x="3994337" y="2389175"/>
        <a:ext cx="1409324" cy="1242559"/>
      </dsp:txXfrm>
    </dsp:sp>
    <dsp:sp modelId="{E7CF4B6A-FFA2-4A2A-AE8F-B649965EDFCB}">
      <dsp:nvSpPr>
        <dsp:cNvPr id="0" name=""/>
        <dsp:cNvSpPr/>
      </dsp:nvSpPr>
      <dsp:spPr>
        <a:xfrm rot="16200000">
          <a:off x="4554380" y="1598016"/>
          <a:ext cx="289238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597766" y="1749057"/>
        <a:ext cx="202467" cy="322964"/>
      </dsp:txXfrm>
    </dsp:sp>
    <dsp:sp modelId="{144DF8B5-622F-4BC2-8B76-19D53C3E5F22}">
      <dsp:nvSpPr>
        <dsp:cNvPr id="0" name=""/>
        <dsp:cNvSpPr/>
      </dsp:nvSpPr>
      <dsp:spPr>
        <a:xfrm>
          <a:off x="3907420" y="2941"/>
          <a:ext cx="1583159" cy="1583159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What is?</a:t>
          </a:r>
          <a:endParaRPr lang="en-US" sz="2800" kern="1200" dirty="0"/>
        </a:p>
      </dsp:txBody>
      <dsp:txXfrm>
        <a:off x="4139268" y="234789"/>
        <a:ext cx="1119463" cy="1119463"/>
      </dsp:txXfrm>
    </dsp:sp>
    <dsp:sp modelId="{6EF6A4D5-C66F-4ACC-9020-A2559DE9C5CD}">
      <dsp:nvSpPr>
        <dsp:cNvPr id="0" name=""/>
        <dsp:cNvSpPr/>
      </dsp:nvSpPr>
      <dsp:spPr>
        <a:xfrm rot="1800000">
          <a:off x="5604268" y="3334612"/>
          <a:ext cx="244692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09185" y="3423915"/>
        <a:ext cx="171284" cy="322964"/>
      </dsp:txXfrm>
    </dsp:sp>
    <dsp:sp modelId="{A5DB645E-2685-4247-887B-E4837916FE47}">
      <dsp:nvSpPr>
        <dsp:cNvPr id="0" name=""/>
        <dsp:cNvSpPr/>
      </dsp:nvSpPr>
      <dsp:spPr>
        <a:xfrm>
          <a:off x="5826475" y="3326843"/>
          <a:ext cx="1583159" cy="158315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How to solve?</a:t>
          </a:r>
          <a:endParaRPr lang="en-US" sz="2800" kern="1200" dirty="0"/>
        </a:p>
      </dsp:txBody>
      <dsp:txXfrm>
        <a:off x="6058323" y="3558691"/>
        <a:ext cx="1119463" cy="1119463"/>
      </dsp:txXfrm>
    </dsp:sp>
    <dsp:sp modelId="{FA4D703B-F34F-4E51-8C6C-181B9041AD6B}">
      <dsp:nvSpPr>
        <dsp:cNvPr id="0" name=""/>
        <dsp:cNvSpPr/>
      </dsp:nvSpPr>
      <dsp:spPr>
        <a:xfrm rot="9000000">
          <a:off x="3549038" y="3334612"/>
          <a:ext cx="244692" cy="538274"/>
        </a:xfrm>
        <a:prstGeom prst="rightArrow">
          <a:avLst>
            <a:gd name="adj1" fmla="val 60000"/>
            <a:gd name="adj2" fmla="val 50000"/>
          </a:avLst>
        </a:prstGeom>
        <a:solidFill>
          <a:srgbClr val="2062A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617529" y="3423915"/>
        <a:ext cx="171284" cy="322964"/>
      </dsp:txXfrm>
    </dsp:sp>
    <dsp:sp modelId="{58DA968C-C23C-4CCC-A082-AFD898AA326B}">
      <dsp:nvSpPr>
        <dsp:cNvPr id="0" name=""/>
        <dsp:cNvSpPr/>
      </dsp:nvSpPr>
      <dsp:spPr>
        <a:xfrm>
          <a:off x="1988364" y="3326843"/>
          <a:ext cx="1583159" cy="1583159"/>
        </a:xfrm>
        <a:prstGeom prst="ellipse">
          <a:avLst/>
        </a:prstGeom>
        <a:solidFill>
          <a:srgbClr val="2062A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Why?</a:t>
          </a:r>
          <a:endParaRPr lang="en-US" sz="2800" kern="1200" dirty="0"/>
        </a:p>
      </dsp:txBody>
      <dsp:txXfrm>
        <a:off x="2220212" y="3558691"/>
        <a:ext cx="1119463" cy="1119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F739D-7113-46A4-94C3-977F360F9752}">
      <dsp:nvSpPr>
        <dsp:cNvPr id="0" name=""/>
        <dsp:cNvSpPr/>
      </dsp:nvSpPr>
      <dsp:spPr>
        <a:xfrm>
          <a:off x="1503600" y="-46820"/>
          <a:ext cx="5561583" cy="5561583"/>
        </a:xfrm>
        <a:prstGeom prst="circularArrow">
          <a:avLst>
            <a:gd name="adj1" fmla="val 5544"/>
            <a:gd name="adj2" fmla="val 330680"/>
            <a:gd name="adj3" fmla="val 14637157"/>
            <a:gd name="adj4" fmla="val 16881094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613D5-1781-4581-A515-678948237134}">
      <dsp:nvSpPr>
        <dsp:cNvPr id="0" name=""/>
        <dsp:cNvSpPr/>
      </dsp:nvSpPr>
      <dsp:spPr>
        <a:xfrm>
          <a:off x="3493620" y="2237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Dealing with Text Data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3532222" y="40839"/>
        <a:ext cx="1504339" cy="713567"/>
      </dsp:txXfrm>
    </dsp:sp>
    <dsp:sp modelId="{798FB1DC-A8D3-4F76-94B9-E2D43C466B64}">
      <dsp:nvSpPr>
        <dsp:cNvPr id="0" name=""/>
        <dsp:cNvSpPr/>
      </dsp:nvSpPr>
      <dsp:spPr>
        <a:xfrm>
          <a:off x="5170649" y="696885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Handle Missing Values, identify null values</a:t>
          </a:r>
          <a:endParaRPr lang="en-US" sz="1600" b="1" kern="1200" dirty="0"/>
        </a:p>
      </dsp:txBody>
      <dsp:txXfrm>
        <a:off x="5209251" y="735487"/>
        <a:ext cx="1504339" cy="713567"/>
      </dsp:txXfrm>
    </dsp:sp>
    <dsp:sp modelId="{94508A09-8144-4D83-BD27-4ED472543DD3}">
      <dsp:nvSpPr>
        <dsp:cNvPr id="0" name=""/>
        <dsp:cNvSpPr/>
      </dsp:nvSpPr>
      <dsp:spPr>
        <a:xfrm>
          <a:off x="5865298" y="2373914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Remove Duplicates</a:t>
          </a:r>
          <a:endParaRPr lang="en-US" sz="1600" b="1" kern="1200" dirty="0"/>
        </a:p>
      </dsp:txBody>
      <dsp:txXfrm>
        <a:off x="5903900" y="2412516"/>
        <a:ext cx="1504339" cy="713567"/>
      </dsp:txXfrm>
    </dsp:sp>
    <dsp:sp modelId="{5C61D597-BF47-493F-B140-09803BA62463}">
      <dsp:nvSpPr>
        <dsp:cNvPr id="0" name=""/>
        <dsp:cNvSpPr/>
      </dsp:nvSpPr>
      <dsp:spPr>
        <a:xfrm>
          <a:off x="5170649" y="4050943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Identify Outliers </a:t>
          </a:r>
          <a:endParaRPr lang="en-US" sz="1600" b="1" kern="1200" dirty="0"/>
        </a:p>
      </dsp:txBody>
      <dsp:txXfrm>
        <a:off x="5209251" y="4089545"/>
        <a:ext cx="1504339" cy="713567"/>
      </dsp:txXfrm>
    </dsp:sp>
    <dsp:sp modelId="{11DCDA18-1248-471C-9CE4-17C0D8B49E28}">
      <dsp:nvSpPr>
        <dsp:cNvPr id="0" name=""/>
        <dsp:cNvSpPr/>
      </dsp:nvSpPr>
      <dsp:spPr>
        <a:xfrm>
          <a:off x="3493620" y="4745592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Identify Data Quality Issues</a:t>
          </a:r>
          <a:endParaRPr lang="en-US" sz="1600" b="1" kern="1200" dirty="0"/>
        </a:p>
      </dsp:txBody>
      <dsp:txXfrm>
        <a:off x="3532222" y="4784194"/>
        <a:ext cx="1504339" cy="713567"/>
      </dsp:txXfrm>
    </dsp:sp>
    <dsp:sp modelId="{14B63A83-9BC6-4629-8BCF-D939A9665EFA}">
      <dsp:nvSpPr>
        <dsp:cNvPr id="0" name=""/>
        <dsp:cNvSpPr/>
      </dsp:nvSpPr>
      <dsp:spPr>
        <a:xfrm>
          <a:off x="1816591" y="4050943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Handle Categorical Data</a:t>
          </a:r>
          <a:endParaRPr lang="en-US" sz="1600" b="1" kern="1200" dirty="0"/>
        </a:p>
      </dsp:txBody>
      <dsp:txXfrm>
        <a:off x="1855193" y="4089545"/>
        <a:ext cx="1504339" cy="713567"/>
      </dsp:txXfrm>
    </dsp:sp>
    <dsp:sp modelId="{A0E3C74E-E62D-4AD8-A12B-DD1159239A1F}">
      <dsp:nvSpPr>
        <dsp:cNvPr id="0" name=""/>
        <dsp:cNvSpPr/>
      </dsp:nvSpPr>
      <dsp:spPr>
        <a:xfrm>
          <a:off x="1121943" y="2373914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Check Data Integrity</a:t>
          </a:r>
          <a:endParaRPr lang="en-US" sz="1600" b="1" kern="1200" dirty="0"/>
        </a:p>
      </dsp:txBody>
      <dsp:txXfrm>
        <a:off x="1160545" y="2412516"/>
        <a:ext cx="1504339" cy="713567"/>
      </dsp:txXfrm>
    </dsp:sp>
    <dsp:sp modelId="{8F4552BB-9366-4834-B3A1-F27CAAC76FB9}">
      <dsp:nvSpPr>
        <dsp:cNvPr id="0" name=""/>
        <dsp:cNvSpPr/>
      </dsp:nvSpPr>
      <dsp:spPr>
        <a:xfrm>
          <a:off x="1816591" y="696885"/>
          <a:ext cx="1581543" cy="790771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Check unbalanced data </a:t>
          </a:r>
          <a:endParaRPr lang="en-US" sz="1600" b="1" kern="1200" dirty="0"/>
        </a:p>
      </dsp:txBody>
      <dsp:txXfrm>
        <a:off x="1855193" y="735487"/>
        <a:ext cx="1504339" cy="713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C4FB2-6169-4EA3-8E16-C57E5BF7AF4D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860B1-B388-4FD4-9D58-FF966C41A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0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9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8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7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3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Customer no longer values the product</a:t>
            </a:r>
          </a:p>
          <a:p>
            <a:r>
              <a:rPr lang="en-US" dirty="0" smtClean="0"/>
              <a:t>—Whatever first attracted the customer to the product and inspired initial usage is no longer present. This could be a change in customer priorities or a change in the product itself.</a:t>
            </a:r>
          </a:p>
          <a:p>
            <a:endParaRPr lang="en-US" dirty="0" smtClean="0"/>
          </a:p>
          <a:p>
            <a:r>
              <a:rPr lang="en-US" dirty="0" smtClean="0"/>
              <a:t>Value to the customer does not justify the expense—The ROI for the customer is no longer there.</a:t>
            </a:r>
          </a:p>
          <a:p>
            <a:endParaRPr lang="en-US" dirty="0" smtClean="0"/>
          </a:p>
          <a:p>
            <a:r>
              <a:rPr lang="en-US" dirty="0" smtClean="0"/>
              <a:t>The customer has found/switched to an alternative solution—This may be a direct competitor or an indirect alternative that is free or already available (i.e. instead of a reminder app the customer will just write down their notes on paper).</a:t>
            </a:r>
          </a:p>
          <a:p>
            <a:endParaRPr lang="en-US" dirty="0" smtClean="0"/>
          </a:p>
          <a:p>
            <a:r>
              <a:rPr lang="en-US" dirty="0" smtClean="0"/>
              <a:t>Damage to product reputation—This could be a cybersecurity issue, noteworthy performance problems, terrible customer service or bad acts by the company or company employees.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Improved Retention Strategies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Churn analysis helps identify at-risk customers, enabling companies to develop targeted retention strategies.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Cost Savings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Retaining existing customers is often more cost-effective than acquiring new ones. Churn analysis helps allocate resources wisely.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Enhanced Customer Experience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Understanding the reasons for churn allows companies to address pain points and improve the customer experience.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Data-Driven Decision-Making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Churn analysis provides data-driven insights, allowing businesses to make informed decisions.</a:t>
            </a:r>
          </a:p>
          <a:p>
            <a:pPr>
              <a:buFont typeface="+mj-lt"/>
              <a:buAutoNum type="arabicPeriod"/>
            </a:pPr>
            <a:r>
              <a:rPr lang="en-US" b="1" i="0" dirty="0" smtClean="0">
                <a:solidFill>
                  <a:srgbClr val="374151"/>
                </a:solidFill>
                <a:effectLst/>
                <a:latin typeface="Söhne"/>
              </a:rPr>
              <a:t>Sustainable Growth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Söhne"/>
              </a:rPr>
              <a:t>: By reducing churn, companies can maintain customer base and revenue growth over time.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6.Feedback Loop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Churn analysis can create a feedback loop between customer insights and product development teams, ensuring that customer needs and concerns are addressed in product roadmaps.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0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8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90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6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60B1-B388-4FD4-9D58-FF966C41A1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1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98D9-9A83-4871-B54B-27A14CE1EEB1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9B7C-8336-4216-8EEE-38CCA26743E0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3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49FC-2B1F-490A-8D9E-1CED43421DCD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578F-6A50-4704-A6B5-6A3CBD6D2ECF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4F8C-8F68-4EC8-99E2-5A177DC4E9D6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D71E-DCA1-4497-9379-DA8075DD14FE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4CA5-24D8-4EC3-85AB-DA8A5E7A0764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3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44A5-427D-4277-91A3-B81ACD322EB5}" type="datetime1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4598-D0C3-4031-9290-10C777A93FA1}" type="datetime1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B4AC-A747-4599-8545-1C5688F07875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CF62-3D22-4680-9B37-4788C28227AC}" type="datetime1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2F23A-E54D-43C7-A42F-7C855A328BD0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5588A-2571-46AB-BFB2-E6D84C737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12.wdp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11.wdp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1.jpe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zone.com/articles/the-6-metrics-you-need-to-optimize-for-performan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5.wdp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ustomer Churn - Reasons &amp; Ways to Reduce Chu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4" y="1282233"/>
            <a:ext cx="6940826" cy="50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How to build a churn prediction model that actually works · Datashi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73" y="1282233"/>
            <a:ext cx="3205127" cy="50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1906" y="224906"/>
            <a:ext cx="10771894" cy="830999"/>
            <a:chOff x="811633" y="417946"/>
            <a:chExt cx="10771894" cy="830999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811633" y="417948"/>
              <a:ext cx="9575506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 using Logistic Regression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1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76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07732"/>
              </p:ext>
            </p:extLst>
          </p:nvPr>
        </p:nvGraphicFramePr>
        <p:xfrm>
          <a:off x="511804" y="1384333"/>
          <a:ext cx="11191876" cy="512064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009777">
                  <a:extLst>
                    <a:ext uri="{9D8B030D-6E8A-4147-A177-3AD203B41FA5}">
                      <a16:colId xmlns:a16="http://schemas.microsoft.com/office/drawing/2014/main" val="1169151576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3973219214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96192903"/>
                    </a:ext>
                  </a:extLst>
                </a:gridCol>
                <a:gridCol w="4524374">
                  <a:extLst>
                    <a:ext uri="{9D8B030D-6E8A-4147-A177-3AD203B41FA5}">
                      <a16:colId xmlns:a16="http://schemas.microsoft.com/office/drawing/2014/main" val="2483963288"/>
                    </a:ext>
                  </a:extLst>
                </a:gridCol>
              </a:tblGrid>
              <a:tr h="357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Feature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P-value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Null Hypothesis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Conclusion</a:t>
                      </a:r>
                      <a:endParaRPr lang="en-US" sz="20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b"/>
                </a:tc>
                <a:extLst>
                  <a:ext uri="{0D108BD9-81ED-4DB2-BD59-A6C34878D82A}">
                    <a16:rowId xmlns:a16="http://schemas.microsoft.com/office/drawing/2014/main" val="396984696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0.4866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Fail to 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 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554328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Partner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576370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>
                          <a:effectLst/>
                        </a:rPr>
                        <a:t>Dependents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763551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PhoneService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0.3388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Fail to 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 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FC6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9525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MultipleLines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0.0008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62533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InternetService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Significant relationship with Churn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9935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OnlineSecurity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9625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OnlineBackup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Significant relationship with Churn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9269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TechSupport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197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DeviceProtection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80277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StreamingTV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62426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StreamingMovies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78882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Contract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61208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>
                          <a:effectLst/>
                        </a:rPr>
                        <a:t>PaperlessBilling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927024"/>
                  </a:ext>
                </a:extLst>
              </a:tr>
              <a:tr h="317517">
                <a:tc>
                  <a:txBody>
                    <a:bodyPr/>
                    <a:lstStyle/>
                    <a:p>
                      <a:pPr marL="182880" algn="l" fontAlgn="ctr"/>
                      <a:r>
                        <a:rPr lang="en-US" sz="1400" u="none" strike="noStrike" dirty="0" err="1">
                          <a:effectLst/>
                        </a:rPr>
                        <a:t>PaymentMethod</a:t>
                      </a:r>
                      <a:endParaRPr lang="en-US" sz="1400" b="1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Significant relationship with Churn</a:t>
                      </a:r>
                      <a:endParaRPr lang="en-US" sz="140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2404" marR="2404" marT="2404" marB="0" anchor="ctr"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30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2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" y="1679637"/>
            <a:ext cx="5057774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374151"/>
                </a:solidFill>
                <a:latin typeface="Söhne"/>
              </a:rPr>
              <a:t>P-value for Tenure: 0.0000</a:t>
            </a:r>
          </a:p>
          <a:p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The p-value is very close to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"Tenure" (length of time a customer has been with the company) and the likelihood of "Churn" (customer leaving).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Interpretation: The length of time a customer stays with the company (Tenure) is a significant factor influencing whether a customer will churn or not.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6320" y="1685954"/>
            <a:ext cx="5376538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MonthlyCharges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"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MonthlyCharges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" (amount charged to the customer each month)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amount of monthly charges a customer incurs is a significant factor affecting the likelihood of 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028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3803">
            <a:off x="-110051" y="136411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60469">
            <a:off x="4948602" y="123947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22152">
            <a:off x="5622423" y="1487547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74127">
            <a:off x="10895289" y="1206299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5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6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8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" y="1679637"/>
            <a:ext cx="5057774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Contract: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type of "Contract" (month-to-month, one year, two year)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type of contract a customer has with the company is a significant factor in determining whether a customer will churn.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6320" y="1685954"/>
            <a:ext cx="5376538" cy="42473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OnlineSecurity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0.0000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very close to 0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Rejecting the null hypothesis: This indicates that there is a significant relationship between the availability of "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OnlineSecurity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"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presence or absence of online security services for a customer is a significant factor affecting the likelihood of 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8694">
            <a:off x="-28117" y="1334808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04532">
            <a:off x="5102508" y="5476880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5210">
            <a:off x="5612064" y="1392125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34779">
            <a:off x="11027541" y="5194663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3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4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89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2594451" y="1121451"/>
            <a:ext cx="6378100" cy="34163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74151"/>
                </a:solidFill>
                <a:latin typeface="Söhne"/>
              </a:rPr>
              <a:t>P-value for </a:t>
            </a:r>
            <a:r>
              <a:rPr lang="en-US" b="1" dirty="0" err="1">
                <a:solidFill>
                  <a:srgbClr val="374151"/>
                </a:solidFill>
                <a:latin typeface="Söhne"/>
              </a:rPr>
              <a:t>TotalCharges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b="1" dirty="0" smtClean="0">
                <a:solidFill>
                  <a:srgbClr val="374151"/>
                </a:solidFill>
                <a:latin typeface="Söhne"/>
              </a:rPr>
              <a:t>0.5532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p-value is relatively high (close to 0.5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Failing to reject the null hypothesis: This indicates that there is no significant relationship between "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TotalCharges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" (total charges accumulated by the customer) and the likelihood of "Churn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Interpretation: The total charges a customer has accumulated over their entire tenure with the company do not have a significant impact on the likelihood of churn.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6700" y="4639568"/>
            <a:ext cx="11768893" cy="203132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In 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 The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p-values reflect the statistical significance of the relationship between each of these features and the likelihood of churn. </a:t>
            </a:r>
            <a:endParaRPr lang="en-US" b="1" dirty="0" smtClean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A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low p-value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(typically less than 0.05)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suggests that the relationship is significant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while a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high p-value suggests that the relationship is not significant</a:t>
            </a:r>
            <a:r>
              <a:rPr lang="en-US" dirty="0" smtClean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74151"/>
                </a:solidFill>
                <a:latin typeface="Söhne"/>
              </a:rPr>
              <a:t>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Rejecting the null hypothesis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means that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the feature has an impact on churn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while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failing to reject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it means that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the feature does not have a significant impact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  <a:endParaRPr lang="en-US" dirty="0"/>
          </a:p>
        </p:txBody>
      </p:sp>
      <p:pic>
        <p:nvPicPr>
          <p:cNvPr id="8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61215">
            <a:off x="1971482" y="1010874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9401">
            <a:off x="8427544" y="747992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957" y="4215211"/>
            <a:ext cx="970636" cy="74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65083">
            <a:off x="83668" y="6271269"/>
            <a:ext cx="737453" cy="5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14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52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6" y="1411295"/>
            <a:ext cx="10985924" cy="49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88730" y="185158"/>
            <a:ext cx="10414950" cy="832535"/>
            <a:chOff x="1676347" y="388710"/>
            <a:chExt cx="10760491" cy="832535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676347" y="445648"/>
              <a:ext cx="7846084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2485"/>
          <a:stretch/>
        </p:blipFill>
        <p:spPr>
          <a:xfrm>
            <a:off x="511277" y="1700981"/>
            <a:ext cx="6433332" cy="4245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537" y="1700980"/>
            <a:ext cx="4794824" cy="424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66" y="1259764"/>
            <a:ext cx="985975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59" y="1474083"/>
            <a:ext cx="9105635" cy="464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77325" y="1474082"/>
            <a:ext cx="2958268" cy="4644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6" y="2460490"/>
            <a:ext cx="3415467" cy="25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" y="985831"/>
            <a:ext cx="11711743" cy="56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401" y="976462"/>
            <a:ext cx="786874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D5588A-2571-46AB-BFB2-E6D84C737A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10" descr="Customer Churn: How to Reduce it? | Flow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5"/>
          <a:stretch/>
        </p:blipFill>
        <p:spPr bwMode="auto">
          <a:xfrm>
            <a:off x="666750" y="1443406"/>
            <a:ext cx="5032374" cy="51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07186601"/>
              </p:ext>
            </p:extLst>
          </p:nvPr>
        </p:nvGraphicFramePr>
        <p:xfrm>
          <a:off x="4307840" y="1443406"/>
          <a:ext cx="9398000" cy="491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81906" y="224906"/>
            <a:ext cx="10771894" cy="830999"/>
            <a:chOff x="811633" y="417946"/>
            <a:chExt cx="10771894" cy="830999"/>
          </a:xfrm>
        </p:grpSpPr>
        <p:sp>
          <p:nvSpPr>
            <p:cNvPr id="14" name="Rectangle 1"/>
            <p:cNvSpPr txBox="1">
              <a:spLocks noChangeArrowheads="1"/>
            </p:cNvSpPr>
            <p:nvPr/>
          </p:nvSpPr>
          <p:spPr bwMode="auto">
            <a:xfrm>
              <a:off x="811633" y="417948"/>
              <a:ext cx="9575506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 using Logistic Regression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34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" y="1009856"/>
            <a:ext cx="4792331" cy="2609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0" y="1009856"/>
            <a:ext cx="5743575" cy="2609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60" y="3766933"/>
            <a:ext cx="4803869" cy="2762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350" y="3766933"/>
            <a:ext cx="5743575" cy="27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9" y="1614726"/>
            <a:ext cx="1158175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4903" y="200702"/>
            <a:ext cx="10550690" cy="715194"/>
            <a:chOff x="1536103" y="388710"/>
            <a:chExt cx="10900735" cy="715194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536103" y="584147"/>
              <a:ext cx="8126577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Visualizations I</a:t>
              </a: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915896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1" y="1101212"/>
            <a:ext cx="11493014" cy="50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4913" y="185158"/>
            <a:ext cx="11298655" cy="715194"/>
            <a:chOff x="763323" y="388710"/>
            <a:chExt cx="11673515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63323" y="584147"/>
              <a:ext cx="967212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Modeling, Model Evaluation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1"/>
          <a:stretch/>
        </p:blipFill>
        <p:spPr>
          <a:xfrm>
            <a:off x="190454" y="2362199"/>
            <a:ext cx="3330014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36" y="1643604"/>
            <a:ext cx="6652927" cy="42381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71539" y="3585534"/>
            <a:ext cx="1006996" cy="625033"/>
          </a:xfrm>
          <a:prstGeom prst="rightArrow">
            <a:avLst/>
          </a:prstGeom>
          <a:solidFill>
            <a:srgbClr val="4C61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3482585" y="2845454"/>
            <a:ext cx="1878933" cy="210519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Label</a:t>
            </a:r>
          </a:p>
          <a:p>
            <a:endParaRPr lang="en-US" altLang="en-US" sz="3200" dirty="0" smtClean="0">
              <a:solidFill>
                <a:schemeClr val="accent5">
                  <a:lumMod val="50000"/>
                </a:schemeClr>
              </a:solidFill>
              <a:latin typeface="Inter"/>
            </a:endParaRPr>
          </a:p>
          <a:p>
            <a:r>
              <a:rPr lang="en-US" altLang="en-US" sz="2800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 </a:t>
            </a:r>
          </a:p>
          <a:p>
            <a:endParaRPr lang="en-US" altLang="en-US" sz="2800" dirty="0" smtClean="0">
              <a:solidFill>
                <a:schemeClr val="accent5">
                  <a:lumMod val="50000"/>
                </a:schemeClr>
              </a:solidFill>
              <a:latin typeface="Inter"/>
            </a:endParaRPr>
          </a:p>
          <a:p>
            <a:r>
              <a:rPr lang="en-US" altLang="en-US" sz="32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Encoder</a:t>
            </a:r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Inter"/>
            </a:endParaRPr>
          </a:p>
        </p:txBody>
      </p:sp>
      <p:pic>
        <p:nvPicPr>
          <p:cNvPr id="5126" name="Picture 6" descr="True | Img dictionary Wiki | Fand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9110">
            <a:off x="6152765" y="2895519"/>
            <a:ext cx="4670412" cy="19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65544">
            <a:off x="487345" y="3195236"/>
            <a:ext cx="2698349" cy="16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54913" y="185158"/>
            <a:ext cx="11298655" cy="715194"/>
            <a:chOff x="763323" y="388710"/>
            <a:chExt cx="11673515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63323" y="584147"/>
              <a:ext cx="967212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Modeling, Model Evaluation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1055297"/>
            <a:ext cx="11764932" cy="56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5614" y="185158"/>
            <a:ext cx="11567953" cy="715194"/>
            <a:chOff x="485090" y="388710"/>
            <a:chExt cx="11951748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85090" y="584147"/>
              <a:ext cx="1022860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Features &amp;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Evaluation 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9076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385613" y="1110332"/>
            <a:ext cx="4138761" cy="1928775"/>
            <a:chOff x="385614" y="1110332"/>
            <a:chExt cx="3916482" cy="1928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5614" y="1110332"/>
              <a:ext cx="3916482" cy="1928775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507437" y="1316248"/>
              <a:ext cx="3563819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/>
                <a:t>Option 1</a:t>
              </a:r>
            </a:p>
            <a:p>
              <a:pPr algn="ctr"/>
              <a:r>
                <a:rPr lang="en-US" sz="1600" b="1" dirty="0" err="1" smtClean="0"/>
                <a:t>SelectKBest</a:t>
              </a:r>
              <a:r>
                <a:rPr lang="en-US" sz="1600" b="1" dirty="0" smtClean="0"/>
                <a:t> </a:t>
              </a:r>
              <a:r>
                <a:rPr lang="en-US" sz="1600" b="1" dirty="0"/>
                <a:t>algorithm </a:t>
              </a:r>
              <a:r>
                <a:rPr lang="en-US" sz="1600" b="1" dirty="0" smtClean="0"/>
                <a:t>&gt;&gt; chi-squared </a:t>
              </a:r>
              <a:r>
                <a:rPr lang="en-US" sz="1600" b="1" dirty="0"/>
                <a:t>test</a:t>
              </a:r>
              <a:endParaRPr lang="en-US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3750" y="1123584"/>
            <a:ext cx="4638675" cy="19229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6564" y="4445176"/>
            <a:ext cx="4001094" cy="2165974"/>
            <a:chOff x="385615" y="3660443"/>
            <a:chExt cx="3916482" cy="18831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5615" y="3660443"/>
              <a:ext cx="3916482" cy="188310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57944" y="3875169"/>
              <a:ext cx="3733058" cy="50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Option </a:t>
              </a:r>
              <a:r>
                <a:rPr lang="en-US" sz="1600" b="1" dirty="0" smtClean="0"/>
                <a:t>4</a:t>
              </a:r>
            </a:p>
            <a:p>
              <a:pPr algn="ctr"/>
              <a:r>
                <a:rPr lang="en-US" sz="1600" b="1" dirty="0" err="1"/>
                <a:t>ExhaustiveFeatureSelector</a:t>
              </a:r>
              <a:endParaRPr lang="en-US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4442" y="4420284"/>
            <a:ext cx="4570958" cy="229223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274035" y="1353744"/>
            <a:ext cx="441686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Option 2</a:t>
            </a:r>
          </a:p>
          <a:p>
            <a:pPr algn="ctr"/>
            <a:r>
              <a:rPr lang="en-US" sz="1600" b="1" dirty="0" err="1" smtClean="0"/>
              <a:t>SelectFromModel</a:t>
            </a:r>
            <a:r>
              <a:rPr lang="en-US" sz="1600" b="1" dirty="0" smtClean="0"/>
              <a:t> &gt;&gt; </a:t>
            </a:r>
            <a:r>
              <a:rPr lang="en-US" sz="1600" b="1" dirty="0" err="1" smtClean="0"/>
              <a:t>RandomForestClassifier</a:t>
            </a:r>
            <a:endParaRPr lang="en-US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3523900" y="2467416"/>
            <a:ext cx="4723148" cy="1958709"/>
            <a:chOff x="3134977" y="2307309"/>
            <a:chExt cx="4723148" cy="188513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4977" y="2307309"/>
              <a:ext cx="4723148" cy="188513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3285838" y="2507752"/>
              <a:ext cx="4318603" cy="6220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Option 3</a:t>
              </a:r>
              <a:endParaRPr lang="en-US" b="1" dirty="0" smtClean="0"/>
            </a:p>
            <a:p>
              <a:pPr algn="ctr"/>
              <a:r>
                <a:rPr lang="en-US" b="1" dirty="0" err="1" smtClean="0"/>
                <a:t>GenericUnivariateSelect</a:t>
              </a:r>
              <a:r>
                <a:rPr lang="en-US" b="1" dirty="0" smtClean="0"/>
                <a:t> </a:t>
              </a:r>
              <a:r>
                <a:rPr lang="en-US" b="1" dirty="0"/>
                <a:t>&gt;&gt; </a:t>
              </a:r>
              <a:r>
                <a:rPr lang="en-US" b="1" dirty="0" err="1" smtClean="0"/>
                <a:t>f_classif</a:t>
              </a:r>
              <a:r>
                <a:rPr lang="en-US" b="1" dirty="0" smtClean="0"/>
                <a:t> test </a:t>
              </a:r>
              <a:endParaRPr lang="en-US" sz="20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7350352" y="4683266"/>
            <a:ext cx="431913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Option </a:t>
            </a:r>
            <a:r>
              <a:rPr lang="en-US" sz="1600" b="1" dirty="0" smtClean="0"/>
              <a:t>4</a:t>
            </a:r>
          </a:p>
          <a:p>
            <a:pPr algn="ctr"/>
            <a:r>
              <a:rPr lang="en-US" sz="1600" b="1" dirty="0" smtClean="0"/>
              <a:t>Greedy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2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5614" y="185158"/>
            <a:ext cx="11567953" cy="715194"/>
            <a:chOff x="485090" y="388710"/>
            <a:chExt cx="11951748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85090" y="584147"/>
              <a:ext cx="10228608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Features &amp;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Evaluation 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9076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53832"/>
              </p:ext>
            </p:extLst>
          </p:nvPr>
        </p:nvGraphicFramePr>
        <p:xfrm>
          <a:off x="436251" y="2000877"/>
          <a:ext cx="1145857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186">
                  <a:extLst>
                    <a:ext uri="{9D8B030D-6E8A-4147-A177-3AD203B41FA5}">
                      <a16:colId xmlns:a16="http://schemas.microsoft.com/office/drawing/2014/main" val="3574423812"/>
                    </a:ext>
                  </a:extLst>
                </a:gridCol>
                <a:gridCol w="1072286">
                  <a:extLst>
                    <a:ext uri="{9D8B030D-6E8A-4147-A177-3AD203B41FA5}">
                      <a16:colId xmlns:a16="http://schemas.microsoft.com/office/drawing/2014/main" val="3949147430"/>
                    </a:ext>
                  </a:extLst>
                </a:gridCol>
                <a:gridCol w="1241472">
                  <a:extLst>
                    <a:ext uri="{9D8B030D-6E8A-4147-A177-3AD203B41FA5}">
                      <a16:colId xmlns:a16="http://schemas.microsoft.com/office/drawing/2014/main" val="356547331"/>
                    </a:ext>
                  </a:extLst>
                </a:gridCol>
                <a:gridCol w="1189744">
                  <a:extLst>
                    <a:ext uri="{9D8B030D-6E8A-4147-A177-3AD203B41FA5}">
                      <a16:colId xmlns:a16="http://schemas.microsoft.com/office/drawing/2014/main" val="3175710701"/>
                    </a:ext>
                  </a:extLst>
                </a:gridCol>
                <a:gridCol w="1241472">
                  <a:extLst>
                    <a:ext uri="{9D8B030D-6E8A-4147-A177-3AD203B41FA5}">
                      <a16:colId xmlns:a16="http://schemas.microsoft.com/office/drawing/2014/main" val="1516720232"/>
                    </a:ext>
                  </a:extLst>
                </a:gridCol>
                <a:gridCol w="1044905">
                  <a:extLst>
                    <a:ext uri="{9D8B030D-6E8A-4147-A177-3AD203B41FA5}">
                      <a16:colId xmlns:a16="http://schemas.microsoft.com/office/drawing/2014/main" val="1013001970"/>
                    </a:ext>
                  </a:extLst>
                </a:gridCol>
                <a:gridCol w="1065599">
                  <a:extLst>
                    <a:ext uri="{9D8B030D-6E8A-4147-A177-3AD203B41FA5}">
                      <a16:colId xmlns:a16="http://schemas.microsoft.com/office/drawing/2014/main" val="2039587044"/>
                    </a:ext>
                  </a:extLst>
                </a:gridCol>
                <a:gridCol w="962141">
                  <a:extLst>
                    <a:ext uri="{9D8B030D-6E8A-4147-A177-3AD203B41FA5}">
                      <a16:colId xmlns:a16="http://schemas.microsoft.com/office/drawing/2014/main" val="2715491174"/>
                    </a:ext>
                  </a:extLst>
                </a:gridCol>
                <a:gridCol w="1816769">
                  <a:extLst>
                    <a:ext uri="{9D8B030D-6E8A-4147-A177-3AD203B41FA5}">
                      <a16:colId xmlns:a16="http://schemas.microsoft.com/office/drawing/2014/main" val="2788627544"/>
                    </a:ext>
                  </a:extLst>
                </a:gridCol>
              </a:tblGrid>
              <a:tr h="304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Feature</a:t>
                      </a:r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 of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Accuracy by using 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Logistic Regression 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71725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 K Best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Contract</a:t>
                      </a:r>
                      <a:endParaRPr lang="en-US" sz="1400" b="1" dirty="0" smtClean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Security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Churn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6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-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568360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From Model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Contract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-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Payment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Method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</a:t>
                      </a:r>
                      <a:endParaRPr lang="en-US" sz="1600" b="1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563518"/>
                  </a:ext>
                </a:extLst>
              </a:tr>
              <a:tr h="52515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Generic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Univariate Select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Charges</a:t>
                      </a: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Security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Paperless</a:t>
                      </a:r>
                    </a:p>
                    <a:p>
                      <a:pPr algn="ctr" fontAlgn="ctr"/>
                      <a:r>
                        <a:rPr lang="en-US" sz="1600" b="0" dirty="0" smtClean="0">
                          <a:effectLst/>
                        </a:rPr>
                        <a:t>Billing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>
                          <a:effectLst/>
                        </a:rPr>
                        <a:t>6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/>
                        <a:t>0.799</a:t>
                      </a:r>
                      <a:endParaRPr lang="en-US" sz="1600" b="1" dirty="0">
                        <a:effectLst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082397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Exhaustive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</a:p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</a:p>
                    <a:p>
                      <a:pPr algn="ctr" fontAlgn="ctr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smtClean="0">
                          <a:effectLst/>
                        </a:rPr>
                        <a:t>-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smtClean="0"/>
                        <a:t>0.78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989612"/>
                  </a:ext>
                </a:extLst>
              </a:tr>
              <a:tr h="5744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Charges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8A5F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dirty="0" smtClean="0">
                          <a:effectLst/>
                        </a:rPr>
                        <a:t>-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29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6903" y="185158"/>
            <a:ext cx="11516664" cy="818684"/>
            <a:chOff x="538081" y="388710"/>
            <a:chExt cx="11898757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538081" y="459497"/>
              <a:ext cx="10122613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Business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Recommendations I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8077" y="1941254"/>
            <a:ext cx="6553833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Feature-Specific Accuracy Calculation using Logistic </a:t>
            </a:r>
            <a:r>
              <a:rPr lang="en-US" dirty="0" err="1" smtClean="0"/>
              <a:t>RegressionThis</a:t>
            </a:r>
            <a:r>
              <a:rPr lang="en-US" dirty="0" smtClean="0"/>
              <a:t> </a:t>
            </a:r>
            <a:r>
              <a:rPr lang="en-US" dirty="0"/>
              <a:t>code snippet focuses on calculating accuracy scores for specific features in a dataset using logistic regression. It defines a list of selected features, splits the dataset into training and testing sets, and then employs logistic regression to predict outcomes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The accuracy score for each individual feature is computed and presented in percentage form. This approach provides insights into how well the logistic regression model performs for each feature independently.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9021"/>
              </p:ext>
            </p:extLst>
          </p:nvPr>
        </p:nvGraphicFramePr>
        <p:xfrm>
          <a:off x="7366271" y="1941254"/>
          <a:ext cx="4428314" cy="3493500"/>
        </p:xfrm>
        <a:graphic>
          <a:graphicData uri="http://schemas.openxmlformats.org/drawingml/2006/table">
            <a:tbl>
              <a:tblPr/>
              <a:tblGrid>
                <a:gridCol w="2125108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2303206">
                  <a:extLst>
                    <a:ext uri="{9D8B030D-6E8A-4147-A177-3AD203B41FA5}">
                      <a16:colId xmlns:a16="http://schemas.microsoft.com/office/drawing/2014/main" val="2929278843"/>
                    </a:ext>
                  </a:extLst>
                </a:gridCol>
              </a:tblGrid>
              <a:tr h="407942">
                <a:tc>
                  <a:txBody>
                    <a:bodyPr/>
                    <a:lstStyle/>
                    <a:p>
                      <a:pPr marL="18288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effectLst/>
                        </a:rPr>
                        <a:t>Feature</a:t>
                      </a:r>
                      <a:endParaRPr lang="en-US" sz="2000" b="1" dirty="0" smtClean="0">
                        <a:effectLst/>
                      </a:endParaRP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Accuracy by</a:t>
                      </a:r>
                    </a:p>
                    <a:p>
                      <a:pPr algn="ctr" fontAlgn="b"/>
                      <a:r>
                        <a:rPr lang="en-US" sz="2000" b="1" dirty="0" smtClean="0">
                          <a:effectLst/>
                        </a:rPr>
                        <a:t>Logistic</a:t>
                      </a:r>
                      <a:r>
                        <a:rPr lang="en-US" sz="2000" b="1" baseline="0" dirty="0" smtClean="0">
                          <a:effectLst/>
                        </a:rPr>
                        <a:t> Regression</a:t>
                      </a:r>
                      <a:endParaRPr lang="en-US" sz="2000" b="1" dirty="0" smtClean="0">
                        <a:effectLst/>
                      </a:endParaRP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Tenure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/>
                      <a:r>
                        <a:rPr lang="en-US" b="1" dirty="0" smtClean="0"/>
                        <a:t>75.09%</a:t>
                      </a:r>
                      <a:endParaRPr lang="en-US" b="1" dirty="0"/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Contract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algn="ctr"/>
                      <a:r>
                        <a:rPr lang="en-US" b="1" dirty="0" smtClean="0"/>
                        <a:t>75.30%</a:t>
                      </a:r>
                      <a:endParaRPr lang="en-US" b="1" dirty="0"/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Monthly Charges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Total</a:t>
                      </a:r>
                      <a:r>
                        <a:rPr lang="en-US" sz="1800" b="1" baseline="0" dirty="0" smtClean="0">
                          <a:effectLst/>
                        </a:rPr>
                        <a:t> Charges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47144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Online Security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  <a:tr h="48065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1800" b="1" dirty="0" smtClean="0">
                          <a:effectLst/>
                        </a:rPr>
                        <a:t>Payment Method</a:t>
                      </a:r>
                      <a:endParaRPr lang="en-US" sz="18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75.30%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960788"/>
                  </a:ext>
                </a:extLst>
              </a:tr>
            </a:tbl>
          </a:graphicData>
        </a:graphic>
      </p:graphicFrame>
      <p:pic>
        <p:nvPicPr>
          <p:cNvPr id="13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61215">
            <a:off x="199988" y="1854570"/>
            <a:ext cx="473830" cy="3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sh Pin Clip Art - Push Pin Cartoon Png PNG Image | Transparent PNG Free  Download on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9878" y1="73534" x2="69878" y2="86371"/>
                        <a14:foregroundMark x1="70610" y1="85420" x2="72195" y2="66878"/>
                        <a14:backgroundMark x1="38049" y1="65293" x2="40976" y2="40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3391">
            <a:off x="6566759" y="1681548"/>
            <a:ext cx="473830" cy="3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-25648" y="166108"/>
            <a:ext cx="12450518" cy="851585"/>
            <a:chOff x="-279142" y="369660"/>
            <a:chExt cx="12863595" cy="85158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-279142" y="445648"/>
              <a:ext cx="11757069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Hypothesis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Test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&amp;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Feature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Selection 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3126" y="36966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14118"/>
              </p:ext>
            </p:extLst>
          </p:nvPr>
        </p:nvGraphicFramePr>
        <p:xfrm>
          <a:off x="575621" y="1657773"/>
          <a:ext cx="11064241" cy="4480560"/>
        </p:xfrm>
        <a:graphic>
          <a:graphicData uri="http://schemas.openxmlformats.org/drawingml/2006/table">
            <a:tbl>
              <a:tblPr/>
              <a:tblGrid>
                <a:gridCol w="1480643">
                  <a:extLst>
                    <a:ext uri="{9D8B030D-6E8A-4147-A177-3AD203B41FA5}">
                      <a16:colId xmlns:a16="http://schemas.microsoft.com/office/drawing/2014/main" val="4271913582"/>
                    </a:ext>
                  </a:extLst>
                </a:gridCol>
                <a:gridCol w="4898283">
                  <a:extLst>
                    <a:ext uri="{9D8B030D-6E8A-4147-A177-3AD203B41FA5}">
                      <a16:colId xmlns:a16="http://schemas.microsoft.com/office/drawing/2014/main" val="1577762898"/>
                    </a:ext>
                  </a:extLst>
                </a:gridCol>
                <a:gridCol w="4685315">
                  <a:extLst>
                    <a:ext uri="{9D8B030D-6E8A-4147-A177-3AD203B41FA5}">
                      <a16:colId xmlns:a16="http://schemas.microsoft.com/office/drawing/2014/main" val="2929278843"/>
                    </a:ext>
                  </a:extLst>
                </a:gridCol>
              </a:tblGrid>
              <a:tr h="467260">
                <a:tc>
                  <a:txBody>
                    <a:bodyPr/>
                    <a:lstStyle/>
                    <a:p>
                      <a:pPr marL="182880" algn="ctr" fontAlgn="b"/>
                      <a:r>
                        <a:rPr lang="en-US" sz="2000" b="1" dirty="0">
                          <a:effectLst/>
                        </a:rPr>
                        <a:t>Aspect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effectLst/>
                        </a:rPr>
                        <a:t>Hypothesis Testing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effectLst/>
                        </a:rPr>
                        <a:t>Feature Selection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79105"/>
                  </a:ext>
                </a:extLst>
              </a:tr>
              <a:tr h="1328866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Strengths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Formal </a:t>
                      </a:r>
                      <a:r>
                        <a:rPr lang="en-US" sz="1800" dirty="0">
                          <a:effectLst/>
                        </a:rPr>
                        <a:t>and statistically </a:t>
                      </a:r>
                      <a:r>
                        <a:rPr lang="en-US" sz="1800" dirty="0" smtClean="0">
                          <a:effectLst/>
                        </a:rPr>
                        <a:t>rigorous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 Quantifies </a:t>
                      </a:r>
                      <a:r>
                        <a:rPr lang="en-US" sz="1800" dirty="0">
                          <a:effectLst/>
                        </a:rPr>
                        <a:t>strength of </a:t>
                      </a:r>
                      <a:r>
                        <a:rPr lang="en-US" sz="1800" dirty="0" smtClean="0">
                          <a:effectLst/>
                        </a:rPr>
                        <a:t>evidence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 Tests </a:t>
                      </a:r>
                      <a:r>
                        <a:rPr lang="en-US" sz="1800" dirty="0">
                          <a:effectLst/>
                        </a:rPr>
                        <a:t>specific hypotheses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Automated feature selection</a:t>
                      </a:r>
                    </a:p>
                    <a:p>
                      <a:pPr marL="285750" marR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Helps prevent overfitting </a:t>
                      </a: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Reduces dimensionality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027136"/>
                  </a:ext>
                </a:extLst>
              </a:tr>
              <a:tr h="84086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Use Cases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Testing </a:t>
                      </a:r>
                      <a:r>
                        <a:rPr lang="en-US" sz="1800" dirty="0">
                          <a:effectLst/>
                        </a:rPr>
                        <a:t>specific hypotheses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Understanding </a:t>
                      </a:r>
                      <a:r>
                        <a:rPr lang="en-US" sz="1800" dirty="0">
                          <a:effectLst/>
                        </a:rPr>
                        <a:t>feature relationships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Large </a:t>
                      </a:r>
                      <a:r>
                        <a:rPr lang="en-US" sz="1800" dirty="0">
                          <a:effectLst/>
                        </a:rPr>
                        <a:t>feature space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Preprocessing </a:t>
                      </a:r>
                      <a:r>
                        <a:rPr lang="en-US" sz="1800" dirty="0">
                          <a:effectLst/>
                        </a:rPr>
                        <a:t>for machine learning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36244"/>
                  </a:ext>
                </a:extLst>
              </a:tr>
              <a:tr h="973640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Limitations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Ignores </a:t>
                      </a:r>
                      <a:r>
                        <a:rPr lang="en-US" sz="1800" dirty="0">
                          <a:effectLst/>
                        </a:rPr>
                        <a:t>feature interactions 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Sensitive </a:t>
                      </a:r>
                      <a:r>
                        <a:rPr lang="en-US" sz="1800" dirty="0">
                          <a:effectLst/>
                        </a:rPr>
                        <a:t>to sample size and assumptions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>
                          <a:effectLst/>
                        </a:rPr>
                        <a:t>May </a:t>
                      </a:r>
                      <a:r>
                        <a:rPr lang="en-US" sz="1800" dirty="0">
                          <a:effectLst/>
                        </a:rPr>
                        <a:t>not capture complex interactions </a:t>
                      </a:r>
                      <a:r>
                        <a:rPr lang="en-US" sz="1800" dirty="0" smtClean="0">
                          <a:effectLst/>
                        </a:rPr>
                        <a:t>Relies </a:t>
                      </a:r>
                      <a:r>
                        <a:rPr lang="en-US" sz="1800" dirty="0">
                          <a:effectLst/>
                        </a:rPr>
                        <a:t>on predefined metrics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01752"/>
                  </a:ext>
                </a:extLst>
              </a:tr>
              <a:tr h="869927">
                <a:tc>
                  <a:txBody>
                    <a:bodyPr/>
                    <a:lstStyle/>
                    <a:p>
                      <a:pPr marL="182880" algn="l" fontAlgn="base"/>
                      <a:r>
                        <a:rPr lang="en-US" sz="2000" b="1" dirty="0">
                          <a:effectLst/>
                        </a:rPr>
                        <a:t>Example </a:t>
                      </a:r>
                      <a:r>
                        <a:rPr lang="en-US" sz="2000" b="1" dirty="0" smtClean="0">
                          <a:effectLst/>
                        </a:rPr>
                        <a:t>application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 smtClean="0">
                          <a:effectLst/>
                        </a:rPr>
                        <a:t>Testing </a:t>
                      </a:r>
                      <a:r>
                        <a:rPr lang="en-US" sz="1800" dirty="0">
                          <a:effectLst/>
                        </a:rPr>
                        <a:t>relationship between each feature and target variable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 smtClean="0">
                          <a:effectLst/>
                        </a:rPr>
                        <a:t>Selecting </a:t>
                      </a:r>
                      <a:r>
                        <a:rPr lang="en-US" sz="1800" dirty="0">
                          <a:effectLst/>
                        </a:rPr>
                        <a:t>top K most relevant features for modeling</a:t>
                      </a:r>
                    </a:p>
                  </a:txBody>
                  <a:tcPr marL="48891" marR="48891" marT="24446" marB="24446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0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4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345302" y="166108"/>
            <a:ext cx="11524880" cy="851585"/>
            <a:chOff x="677205" y="369660"/>
            <a:chExt cx="11907248" cy="85158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677205" y="445648"/>
              <a:ext cx="9844373" cy="775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Prediction,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feature Extraction 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3126" y="36966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Transparent Background Teamwork Clipart, HD Png Download - kind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2" y="1524000"/>
            <a:ext cx="3856892" cy="479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31574"/>
                  </p:ext>
                </p:extLst>
              </p:nvPr>
            </p:nvGraphicFramePr>
            <p:xfrm>
              <a:off x="4329887" y="2648451"/>
              <a:ext cx="7676623" cy="2499203"/>
            </p:xfrm>
            <a:graphic>
              <a:graphicData uri="http://schemas.openxmlformats.org/drawingml/2006/table">
                <a:tbl>
                  <a:tblPr/>
                  <a:tblGrid>
                    <a:gridCol w="3207791">
                      <a:extLst>
                        <a:ext uri="{9D8B030D-6E8A-4147-A177-3AD203B41FA5}">
                          <a16:colId xmlns:a16="http://schemas.microsoft.com/office/drawing/2014/main" val="4271913582"/>
                        </a:ext>
                      </a:extLst>
                    </a:gridCol>
                    <a:gridCol w="3248309">
                      <a:extLst>
                        <a:ext uri="{9D8B030D-6E8A-4147-A177-3AD203B41FA5}">
                          <a16:colId xmlns:a16="http://schemas.microsoft.com/office/drawing/2014/main" val="1577762898"/>
                        </a:ext>
                      </a:extLst>
                    </a:gridCol>
                    <a:gridCol w="1220523">
                      <a:extLst>
                        <a:ext uri="{9D8B030D-6E8A-4147-A177-3AD203B41FA5}">
                          <a16:colId xmlns:a16="http://schemas.microsoft.com/office/drawing/2014/main" val="2929278843"/>
                        </a:ext>
                      </a:extLst>
                    </a:gridCol>
                  </a:tblGrid>
                  <a:tr h="379314">
                    <a:tc>
                      <a:txBody>
                        <a:bodyPr/>
                        <a:lstStyle/>
                        <a:p>
                          <a:pPr marL="18288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Feature Extraction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Relationship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dirty="0" smtClean="0">
                              <a:effectLst/>
                            </a:rPr>
                            <a:t>Accuracy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779105"/>
                      </a:ext>
                    </a:extLst>
                  </a:tr>
                  <a:tr h="446914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Total</a:t>
                          </a:r>
                          <a:r>
                            <a:rPr lang="en-US" sz="1800" b="1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800" b="1" dirty="0" smtClean="0">
                              <a:effectLst/>
                            </a:rPr>
                            <a:t>Payment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smtClean="0">
                              <a:latin typeface="+mn-lt"/>
                            </a:rPr>
                            <a:t>Tenure *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MonthlyCharges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79.77%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027136"/>
                      </a:ext>
                    </a:extLst>
                  </a:tr>
                  <a:tr h="49544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Has Online Security Backup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OnlineSecurity</a:t>
                          </a:r>
                          <a:r>
                            <a:rPr lang="en-US" dirty="0" smtClean="0">
                              <a:latin typeface="+mn-lt"/>
                            </a:rPr>
                            <a:t> &amp;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OnlineBackup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80.13%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36244"/>
                      </a:ext>
                    </a:extLst>
                  </a:tr>
                  <a:tr h="298296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Additional Services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service_columns</a:t>
                          </a:r>
                          <a:r>
                            <a:rPr lang="en-US" dirty="0" smtClean="0">
                              <a:latin typeface="+mn-lt"/>
                            </a:rPr>
                            <a:t> .sum()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79.56%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601752"/>
                      </a:ext>
                    </a:extLst>
                  </a:tr>
                  <a:tr h="854321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Monthly To Total Charges Ratio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𝑀𝑜𝑛𝑡h𝑙𝑦𝐶h𝑎𝑟𝑔𝑒𝑠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𝑇𝑜𝑡𝑎𝑙𝐶h𝑎𝑟𝑔𝑒𝑠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80.41%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403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31574"/>
                  </p:ext>
                </p:extLst>
              </p:nvPr>
            </p:nvGraphicFramePr>
            <p:xfrm>
              <a:off x="4329887" y="2648451"/>
              <a:ext cx="7676623" cy="2499203"/>
            </p:xfrm>
            <a:graphic>
              <a:graphicData uri="http://schemas.openxmlformats.org/drawingml/2006/table">
                <a:tbl>
                  <a:tblPr/>
                  <a:tblGrid>
                    <a:gridCol w="3207791">
                      <a:extLst>
                        <a:ext uri="{9D8B030D-6E8A-4147-A177-3AD203B41FA5}">
                          <a16:colId xmlns:a16="http://schemas.microsoft.com/office/drawing/2014/main" val="4271913582"/>
                        </a:ext>
                      </a:extLst>
                    </a:gridCol>
                    <a:gridCol w="3248309">
                      <a:extLst>
                        <a:ext uri="{9D8B030D-6E8A-4147-A177-3AD203B41FA5}">
                          <a16:colId xmlns:a16="http://schemas.microsoft.com/office/drawing/2014/main" val="1577762898"/>
                        </a:ext>
                      </a:extLst>
                    </a:gridCol>
                    <a:gridCol w="1220523">
                      <a:extLst>
                        <a:ext uri="{9D8B030D-6E8A-4147-A177-3AD203B41FA5}">
                          <a16:colId xmlns:a16="http://schemas.microsoft.com/office/drawing/2014/main" val="2929278843"/>
                        </a:ext>
                      </a:extLst>
                    </a:gridCol>
                  </a:tblGrid>
                  <a:tr h="379314">
                    <a:tc>
                      <a:txBody>
                        <a:bodyPr/>
                        <a:lstStyle/>
                        <a:p>
                          <a:pPr marL="18288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Feature Extraction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>
                              <a:effectLst/>
                            </a:rPr>
                            <a:t>Relationship</a:t>
                          </a: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dirty="0" smtClean="0">
                              <a:effectLst/>
                            </a:rPr>
                            <a:t>Accuracy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0" marR="0" marT="0" marB="0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779105"/>
                      </a:ext>
                    </a:extLst>
                  </a:tr>
                  <a:tr h="446914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Total</a:t>
                          </a:r>
                          <a:r>
                            <a:rPr lang="en-US" sz="1800" b="1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800" b="1" dirty="0" smtClean="0">
                              <a:effectLst/>
                            </a:rPr>
                            <a:t>Payment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smtClean="0">
                              <a:latin typeface="+mn-lt"/>
                            </a:rPr>
                            <a:t>Tenure *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MonthlyCharges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79.77%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027136"/>
                      </a:ext>
                    </a:extLst>
                  </a:tr>
                  <a:tr h="49544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Has Online Security Backup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OnlineSecurity</a:t>
                          </a:r>
                          <a:r>
                            <a:rPr lang="en-US" dirty="0" smtClean="0">
                              <a:latin typeface="+mn-lt"/>
                            </a:rPr>
                            <a:t> &amp; </a:t>
                          </a:r>
                          <a:r>
                            <a:rPr lang="en-US" dirty="0" err="1" smtClean="0">
                              <a:latin typeface="+mn-lt"/>
                            </a:rPr>
                            <a:t>OnlineBackup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80.13%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36244"/>
                      </a:ext>
                    </a:extLst>
                  </a:tr>
                  <a:tr h="323212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Additional Services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182880" algn="l"/>
                          <a:r>
                            <a:rPr lang="en-US" dirty="0" err="1" smtClean="0">
                              <a:latin typeface="+mn-lt"/>
                            </a:rPr>
                            <a:t>service_columns</a:t>
                          </a:r>
                          <a:r>
                            <a:rPr lang="en-US" dirty="0" smtClean="0">
                              <a:latin typeface="+mn-lt"/>
                            </a:rPr>
                            <a:t> .sum()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79.56%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601752"/>
                      </a:ext>
                    </a:extLst>
                  </a:tr>
                  <a:tr h="854321">
                    <a:tc>
                      <a:txBody>
                        <a:bodyPr/>
                        <a:lstStyle/>
                        <a:p>
                          <a:pPr marL="182880" algn="l" fontAlgn="base"/>
                          <a:r>
                            <a:rPr lang="en-US" sz="1800" b="1" dirty="0" smtClean="0">
                              <a:effectLst/>
                            </a:rPr>
                            <a:t>Monthly To Total Charges Ratio</a:t>
                          </a:r>
                          <a:endParaRPr lang="en-US" sz="1800" b="1" dirty="0">
                            <a:effectLst/>
                          </a:endParaRPr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gradFill flip="none" rotWithShape="1">
                          <a:gsLst>
                            <a:gs pos="0">
                              <a:schemeClr val="accent6">
                                <a:lumMod val="60000"/>
                                <a:lumOff val="40000"/>
                                <a:tint val="66000"/>
                                <a:satMod val="160000"/>
                              </a:schemeClr>
                            </a:gs>
                            <a:gs pos="50000">
                              <a:schemeClr val="accent6">
                                <a:lumMod val="60000"/>
                                <a:lumOff val="40000"/>
                                <a:tint val="44500"/>
                                <a:satMod val="160000"/>
                              </a:schemeClr>
                            </a:gs>
                            <a:gs pos="100000">
                              <a:schemeClr val="accent6">
                                <a:lumMod val="60000"/>
                                <a:lumOff val="40000"/>
                                <a:tint val="23500"/>
                                <a:satMod val="160000"/>
                              </a:schemeClr>
                            </a:gs>
                          </a:gsLst>
                          <a:lin ang="1890000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9062" t="-196429" r="-37899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82880"/>
                          <a:r>
                            <a:rPr lang="en-US" dirty="0" smtClean="0"/>
                            <a:t>80.41%</a:t>
                          </a:r>
                          <a:endParaRPr lang="en-US" dirty="0"/>
                        </a:p>
                      </a:txBody>
                      <a:tcPr marL="48891" marR="48891" marT="24446" marB="24446" anchor="ctr">
                        <a:lnL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D9D9E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7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54030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88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15723" y="224906"/>
            <a:ext cx="10438077" cy="715194"/>
            <a:chOff x="1145450" y="417946"/>
            <a:chExt cx="10438077" cy="715194"/>
          </a:xfrm>
        </p:grpSpPr>
        <p:sp>
          <p:nvSpPr>
            <p:cNvPr id="13" name="Rectangle 1"/>
            <p:cNvSpPr txBox="1">
              <a:spLocks noChangeArrowheads="1"/>
            </p:cNvSpPr>
            <p:nvPr/>
          </p:nvSpPr>
          <p:spPr bwMode="auto">
            <a:xfrm>
              <a:off x="1145450" y="587225"/>
              <a:ext cx="8907888" cy="492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2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What is? Why? How to Solve? </a:t>
              </a:r>
              <a:endParaRPr lang="en-US" altLang="en-US" sz="1600" dirty="0"/>
            </a:p>
          </p:txBody>
        </p:sp>
        <p:pic>
          <p:nvPicPr>
            <p:cNvPr id="14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381760" y="1513840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is?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1440" y="1143535"/>
            <a:ext cx="12009120" cy="5577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1798" y="1426590"/>
            <a:ext cx="3501842" cy="19385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22373" y="1426590"/>
            <a:ext cx="3501842" cy="5011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32947" y="1426590"/>
            <a:ext cx="3501842" cy="5011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415" y="1488127"/>
            <a:ext cx="2308786" cy="49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 is? 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80843" y="1513840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Why?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610600" y="1513840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How to solve?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576179" y="1857611"/>
            <a:ext cx="322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customer leave </a:t>
            </a:r>
            <a:r>
              <a:rPr lang="en-US" dirty="0"/>
              <a:t>or "churn" the telecom service </a:t>
            </a:r>
            <a:r>
              <a:rPr lang="en-US" dirty="0" smtClean="0"/>
              <a:t>provider</a:t>
            </a:r>
            <a:r>
              <a:rPr lang="en-US" dirty="0"/>
              <a:t> </a:t>
            </a:r>
            <a:r>
              <a:rPr lang="en-US" dirty="0" smtClean="0"/>
              <a:t>to another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67458" y="1953668"/>
            <a:ext cx="29870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no longer values the </a:t>
            </a:r>
            <a:r>
              <a:rPr lang="en-US" dirty="0" smtClean="0"/>
              <a:t>product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to the customer does not justify the </a:t>
            </a:r>
            <a:r>
              <a:rPr lang="en-US" dirty="0" smtClean="0"/>
              <a:t>expense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customer has found/switched to an alternative </a:t>
            </a:r>
            <a:r>
              <a:rPr lang="en-US" dirty="0" smtClean="0"/>
              <a:t>solution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Damage to product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1798" y="3532728"/>
            <a:ext cx="3481815" cy="29056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2730" y="3658549"/>
            <a:ext cx="232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How Calculated?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76179" y="4179948"/>
                <a:ext cx="2941344" cy="1618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u="sng" dirty="0" smtClean="0">
                    <a:solidFill>
                      <a:schemeClr val="bg2">
                        <a:lumMod val="10000"/>
                      </a:schemeClr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𝒉𝒖𝒓𝒏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𝒓𝒂𝒕𝒆</m:t>
                    </m:r>
                    <m:r>
                      <a:rPr lang="en-US" b="1" i="1" u="sng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u="sng" dirty="0" smtClean="0"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is :</a:t>
                </a:r>
              </a:p>
              <a:p>
                <a:endParaRPr lang="en-US" sz="16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𝑪𝒖𝒔𝒕𝒐𝒎𝒆𝒓𝒔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𝒍𝒐𝒔𝒕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𝑪𝒖𝒔𝒕𝒐𝒎𝒆𝒓𝒔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𝒂𝒕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𝒃𝒆𝒈𝒈𝒊𝒏𝒈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𝒗𝒂𝒍𝒆</m:t>
                          </m:r>
                        </m:den>
                      </m:f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9" y="4179948"/>
                <a:ext cx="2941344" cy="1618905"/>
              </a:xfrm>
              <a:prstGeom prst="rect">
                <a:avLst/>
              </a:prstGeom>
              <a:blipFill>
                <a:blip r:embed="rId5"/>
                <a:stretch>
                  <a:fillRect l="-1867" t="-3019" r="-8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8442840" y="1966776"/>
            <a:ext cx="30787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Retention </a:t>
            </a:r>
            <a:r>
              <a:rPr lang="en-US" dirty="0" smtClean="0"/>
              <a:t>Strategies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</a:t>
            </a:r>
            <a:r>
              <a:rPr lang="en-US" dirty="0" smtClean="0"/>
              <a:t>Savings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Enhanced Customer </a:t>
            </a:r>
            <a:r>
              <a:rPr lang="en-US" dirty="0" smtClean="0"/>
              <a:t>Experience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Data-Driven Decision-Making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Sustainable </a:t>
            </a:r>
            <a:r>
              <a:rPr lang="en-US" dirty="0" smtClean="0"/>
              <a:t>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Feedback </a:t>
            </a:r>
            <a:r>
              <a:rPr lang="en-US" dirty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1191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55327" y="185158"/>
            <a:ext cx="9798240" cy="715194"/>
            <a:chOff x="2313516" y="388710"/>
            <a:chExt cx="10123322" cy="71519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313516" y="584147"/>
              <a:ext cx="6571750" cy="49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</a:t>
              </a:r>
              <a:endParaRPr lang="en-US" alt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465181" y="1259258"/>
            <a:ext cx="8583063" cy="5277589"/>
            <a:chOff x="514638" y="1412578"/>
            <a:chExt cx="10955965" cy="4965735"/>
          </a:xfrm>
        </p:grpSpPr>
        <p:pic>
          <p:nvPicPr>
            <p:cNvPr id="34" name="Picture 4" descr="Linear regression in Machine learning using Pyth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332" y="1752952"/>
              <a:ext cx="2902249" cy="18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ML | Linear Discriminant Analysis - GeeksforGeek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183" y="1752952"/>
              <a:ext cx="2558005" cy="18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3878" y="1749818"/>
              <a:ext cx="2789151" cy="185779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363" y="4302252"/>
              <a:ext cx="2880218" cy="2019541"/>
            </a:xfrm>
            <a:prstGeom prst="rect">
              <a:avLst/>
            </a:prstGeom>
          </p:spPr>
        </p:pic>
        <p:pic>
          <p:nvPicPr>
            <p:cNvPr id="38" name="Picture 12" descr="Gaussian Naive Bayes Classification with Scikit-Learn | Ernesto Garbarin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626" y="4245734"/>
              <a:ext cx="2550562" cy="211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4" descr="Support Vector Machine (SVM) Classifier – The Click Read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3878" y="4245734"/>
              <a:ext cx="2987903" cy="213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1"/>
            <p:cNvSpPr txBox="1">
              <a:spLocks noChangeArrowheads="1"/>
            </p:cNvSpPr>
            <p:nvPr/>
          </p:nvSpPr>
          <p:spPr bwMode="auto">
            <a:xfrm>
              <a:off x="514638" y="1412578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Linear Regression model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sp>
          <p:nvSpPr>
            <p:cNvPr id="41" name="Rectangle 1"/>
            <p:cNvSpPr txBox="1">
              <a:spLocks noChangeArrowheads="1"/>
            </p:cNvSpPr>
            <p:nvPr/>
          </p:nvSpPr>
          <p:spPr bwMode="auto">
            <a:xfrm>
              <a:off x="4585670" y="1412737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Linear Discriminant Analysis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sp>
          <p:nvSpPr>
            <p:cNvPr id="42" name="Rectangle 1"/>
            <p:cNvSpPr txBox="1">
              <a:spLocks noChangeArrowheads="1"/>
            </p:cNvSpPr>
            <p:nvPr/>
          </p:nvSpPr>
          <p:spPr bwMode="auto">
            <a:xfrm>
              <a:off x="8160635" y="1412738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Kneighbors</a:t>
              </a:r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 Classifier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sp>
          <p:nvSpPr>
            <p:cNvPr id="43" name="Rectangle 1"/>
            <p:cNvSpPr txBox="1">
              <a:spLocks noChangeArrowheads="1"/>
            </p:cNvSpPr>
            <p:nvPr/>
          </p:nvSpPr>
          <p:spPr bwMode="auto">
            <a:xfrm>
              <a:off x="514638" y="3970845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Decision Tree Classifier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sp>
          <p:nvSpPr>
            <p:cNvPr id="44" name="Rectangle 1"/>
            <p:cNvSpPr txBox="1">
              <a:spLocks noChangeArrowheads="1"/>
            </p:cNvSpPr>
            <p:nvPr/>
          </p:nvSpPr>
          <p:spPr bwMode="auto">
            <a:xfrm>
              <a:off x="4352285" y="3970844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Gaussian NB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  <p:sp>
          <p:nvSpPr>
            <p:cNvPr id="45" name="Rectangle 1"/>
            <p:cNvSpPr txBox="1">
              <a:spLocks noChangeArrowheads="1"/>
            </p:cNvSpPr>
            <p:nvPr/>
          </p:nvSpPr>
          <p:spPr bwMode="auto">
            <a:xfrm>
              <a:off x="8194967" y="3927185"/>
              <a:ext cx="3275636" cy="249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SVM</a:t>
              </a:r>
              <a:endParaRPr lang="en-US" altLang="en-US" sz="1600" b="1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</p:txBody>
        </p:sp>
      </p:grpSp>
      <p:pic>
        <p:nvPicPr>
          <p:cNvPr id="46" name="Picture 2" descr="StatQuest: Logistic Regression - YouTub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3" t="20383" r="12558" b="18892"/>
          <a:stretch/>
        </p:blipFill>
        <p:spPr bwMode="auto">
          <a:xfrm>
            <a:off x="9242434" y="2758230"/>
            <a:ext cx="2697580" cy="260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1"/>
          <p:cNvSpPr txBox="1">
            <a:spLocks noChangeArrowheads="1"/>
          </p:cNvSpPr>
          <p:nvPr/>
        </p:nvSpPr>
        <p:spPr bwMode="auto">
          <a:xfrm>
            <a:off x="9224134" y="2383762"/>
            <a:ext cx="2566181" cy="249299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 dirty="0" smtClean="0">
                <a:solidFill>
                  <a:schemeClr val="accent5">
                    <a:lumMod val="50000"/>
                  </a:schemeClr>
                </a:solidFill>
                <a:latin typeface="Inter"/>
              </a:rPr>
              <a:t>Logistic Regression</a:t>
            </a:r>
            <a:endParaRPr lang="en-US" altLang="en-US" sz="1600" b="1" dirty="0">
              <a:solidFill>
                <a:schemeClr val="accent5">
                  <a:lumMod val="50000"/>
                </a:schemeClr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55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7741" y="185158"/>
            <a:ext cx="11285826" cy="818684"/>
            <a:chOff x="776577" y="388710"/>
            <a:chExt cx="11660261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76577" y="459497"/>
              <a:ext cx="9645630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 &amp; Evaluation 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667741" y="1121183"/>
            <a:ext cx="5685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Metrics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Module for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classification 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</p:txBody>
      </p:sp>
      <p:pic>
        <p:nvPicPr>
          <p:cNvPr id="9218" name="Picture 2" descr="Measuring Performance: The Confusion Matrix – Glass 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1" y="1768143"/>
            <a:ext cx="4015484" cy="47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895" y="1734166"/>
            <a:ext cx="4293830" cy="2562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894" y="4636187"/>
            <a:ext cx="4293831" cy="18030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27102" y="2046105"/>
            <a:ext cx="225872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Sensitivity</a:t>
            </a:r>
          </a:p>
          <a:p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527102" y="4896104"/>
            <a:ext cx="225872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specificity </a:t>
            </a:r>
            <a:endParaRPr lang="en-US" sz="24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6021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7741" y="185158"/>
            <a:ext cx="11285826" cy="818684"/>
            <a:chOff x="776577" y="388710"/>
            <a:chExt cx="11660261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776577" y="459497"/>
              <a:ext cx="9645630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Select Model &amp; Evaluation </a:t>
              </a:r>
              <a:endParaRPr lang="en-US" altLang="en-US" sz="3600" dirty="0" smtClean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9819"/>
          <a:stretch/>
        </p:blipFill>
        <p:spPr>
          <a:xfrm>
            <a:off x="527894" y="1170854"/>
            <a:ext cx="3212525" cy="2444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49585"/>
          <a:stretch/>
        </p:blipFill>
        <p:spPr>
          <a:xfrm>
            <a:off x="494774" y="3811393"/>
            <a:ext cx="3227520" cy="2770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0310" b="4999"/>
          <a:stretch/>
        </p:blipFill>
        <p:spPr>
          <a:xfrm>
            <a:off x="8134996" y="3742497"/>
            <a:ext cx="3218804" cy="2770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" r="49882"/>
          <a:stretch/>
        </p:blipFill>
        <p:spPr>
          <a:xfrm>
            <a:off x="4135788" y="1132866"/>
            <a:ext cx="3208470" cy="2444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r="48538" b="983"/>
          <a:stretch/>
        </p:blipFill>
        <p:spPr>
          <a:xfrm>
            <a:off x="8134996" y="1121183"/>
            <a:ext cx="3218804" cy="24558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9721"/>
          <a:stretch/>
        </p:blipFill>
        <p:spPr>
          <a:xfrm>
            <a:off x="4135788" y="3768223"/>
            <a:ext cx="3218804" cy="2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72921" y="185158"/>
            <a:ext cx="11080646" cy="818684"/>
            <a:chOff x="988565" y="388710"/>
            <a:chExt cx="11448273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988565" y="459497"/>
              <a:ext cx="9221646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 Prediction Results</a:t>
              </a: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6951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2784" y="185158"/>
            <a:ext cx="11580783" cy="818684"/>
            <a:chOff x="471835" y="388710"/>
            <a:chExt cx="11965003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471835" y="459497"/>
              <a:ext cx="10255106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Business 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Recommendations II</a:t>
              </a:r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Inter"/>
              </a:endParaRP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8945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16312" y="185158"/>
            <a:ext cx="10637255" cy="818684"/>
            <a:chOff x="1446666" y="388710"/>
            <a:chExt cx="10990172" cy="818684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1446666" y="459497"/>
              <a:ext cx="8305444" cy="747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Visualization II</a:t>
              </a:r>
            </a:p>
            <a:p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8909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70480" y="224906"/>
            <a:ext cx="8783320" cy="830999"/>
            <a:chOff x="2508799" y="417946"/>
            <a:chExt cx="9074728" cy="830999"/>
          </a:xfrm>
        </p:grpSpPr>
        <p:sp>
          <p:nvSpPr>
            <p:cNvPr id="16" name="Rectangle 1"/>
            <p:cNvSpPr txBox="1">
              <a:spLocks noChangeArrowheads="1"/>
            </p:cNvSpPr>
            <p:nvPr/>
          </p:nvSpPr>
          <p:spPr bwMode="auto">
            <a:xfrm>
              <a:off x="2508799" y="417948"/>
              <a:ext cx="618117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Structuring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778" y="417946"/>
              <a:ext cx="1388749" cy="62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81280" y="845157"/>
            <a:ext cx="12052924" cy="5933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pSp>
        <p:nvGrpSpPr>
          <p:cNvPr id="54" name="Group 53"/>
          <p:cNvGrpSpPr/>
          <p:nvPr/>
        </p:nvGrpSpPr>
        <p:grpSpPr>
          <a:xfrm>
            <a:off x="624002" y="1626587"/>
            <a:ext cx="988984" cy="4729763"/>
            <a:chOff x="795155" y="2682239"/>
            <a:chExt cx="988984" cy="2367281"/>
          </a:xfrm>
          <a:solidFill>
            <a:srgbClr val="8FAADC"/>
          </a:solidFill>
        </p:grpSpPr>
        <p:sp>
          <p:nvSpPr>
            <p:cNvPr id="19" name="Rectangle 18"/>
            <p:cNvSpPr/>
            <p:nvPr/>
          </p:nvSpPr>
          <p:spPr>
            <a:xfrm>
              <a:off x="795155" y="2682239"/>
              <a:ext cx="975360" cy="236728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3749" y="3691721"/>
              <a:ext cx="960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1. Raw </a:t>
              </a:r>
            </a:p>
            <a:p>
              <a:pPr algn="ctr"/>
              <a:r>
                <a:rPr lang="en-US" b="1" dirty="0" smtClean="0"/>
                <a:t>Data</a:t>
              </a:r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22484" y="1088622"/>
            <a:ext cx="2018342" cy="1809892"/>
            <a:chOff x="2570479" y="2207347"/>
            <a:chExt cx="1670249" cy="1490035"/>
          </a:xfrm>
        </p:grpSpPr>
        <p:sp>
          <p:nvSpPr>
            <p:cNvPr id="24" name="Rectangle 23"/>
            <p:cNvSpPr/>
            <p:nvPr/>
          </p:nvSpPr>
          <p:spPr>
            <a:xfrm>
              <a:off x="2570479" y="2207347"/>
              <a:ext cx="1670249" cy="14900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4" descr="pandas (software) - Wikiped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530" y="2517561"/>
              <a:ext cx="1293297" cy="559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Python - Wikiversit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60" y="3094682"/>
              <a:ext cx="501239" cy="501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add NumPy logo · Issue #428 · gilbarbara/logos · GitHub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266" y="2959006"/>
              <a:ext cx="697999" cy="69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1907406" y="3546377"/>
            <a:ext cx="3828321" cy="1722845"/>
            <a:chOff x="4693335" y="1964729"/>
            <a:chExt cx="3738660" cy="1060908"/>
          </a:xfrm>
        </p:grpSpPr>
        <p:sp>
          <p:nvSpPr>
            <p:cNvPr id="47" name="Rectangle 46"/>
            <p:cNvSpPr/>
            <p:nvPr/>
          </p:nvSpPr>
          <p:spPr>
            <a:xfrm>
              <a:off x="4736881" y="1976045"/>
              <a:ext cx="3695114" cy="104959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09382" y="1964729"/>
              <a:ext cx="3421051" cy="28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3. Exploratory </a:t>
              </a:r>
              <a:r>
                <a:rPr lang="en-US" b="1" dirty="0"/>
                <a:t>Data Analysis (EDA)</a:t>
              </a:r>
              <a:endParaRPr lang="en-US" sz="2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93335" y="2218821"/>
              <a:ext cx="3691698" cy="72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It is done by Hypothesis </a:t>
              </a:r>
              <a:r>
                <a:rPr lang="en-US" dirty="0"/>
                <a:t>test, Categorical data, Numerical data, distribution of </a:t>
              </a:r>
              <a:r>
                <a:rPr lang="en-US" dirty="0" smtClean="0"/>
                <a:t>data, identify </a:t>
              </a:r>
              <a:r>
                <a:rPr lang="en-US" dirty="0"/>
                <a:t>patterns, correlations, and trends.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1974010" y="6023529"/>
            <a:ext cx="3695114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4. </a:t>
            </a:r>
            <a:r>
              <a:rPr lang="en-US" b="1" dirty="0" smtClean="0">
                <a:solidFill>
                  <a:schemeClr val="tx1"/>
                </a:solidFill>
              </a:rPr>
              <a:t>Data Visualization </a:t>
            </a:r>
            <a:r>
              <a:rPr lang="en-US" b="1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041798" y="5097333"/>
            <a:ext cx="3783731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5</a:t>
            </a:r>
            <a:r>
              <a:rPr lang="en-US" b="1" dirty="0" smtClean="0">
                <a:solidFill>
                  <a:schemeClr val="tx1"/>
                </a:solidFill>
              </a:rPr>
              <a:t>. </a:t>
            </a:r>
            <a:r>
              <a:rPr lang="en-US" b="1" dirty="0" smtClean="0">
                <a:solidFill>
                  <a:schemeClr val="tx1"/>
                </a:solidFill>
              </a:rPr>
              <a:t>Feature Engineering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Right Arrow 80"/>
          <p:cNvSpPr/>
          <p:nvPr/>
        </p:nvSpPr>
        <p:spPr>
          <a:xfrm rot="5400000">
            <a:off x="3528250" y="5572988"/>
            <a:ext cx="313950" cy="21325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 rot="5400000">
            <a:off x="3574856" y="3122016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 rot="16200000">
            <a:off x="7792912" y="3286938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16200000">
            <a:off x="7792911" y="4627308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3" name="Bent-Up Arrow 4102"/>
          <p:cNvSpPr/>
          <p:nvPr/>
        </p:nvSpPr>
        <p:spPr>
          <a:xfrm>
            <a:off x="6102329" y="5868360"/>
            <a:ext cx="1985031" cy="430840"/>
          </a:xfrm>
          <a:prstGeom prst="bent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041798" y="1363847"/>
            <a:ext cx="3695114" cy="386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8. Churn  </a:t>
            </a:r>
            <a:r>
              <a:rPr lang="en-US" b="1" dirty="0">
                <a:solidFill>
                  <a:schemeClr val="tx1"/>
                </a:solidFill>
              </a:rPr>
              <a:t>Prediction Results</a:t>
            </a:r>
          </a:p>
        </p:txBody>
      </p:sp>
      <p:sp>
        <p:nvSpPr>
          <p:cNvPr id="96" name="Right Arrow 95"/>
          <p:cNvSpPr/>
          <p:nvPr/>
        </p:nvSpPr>
        <p:spPr>
          <a:xfrm rot="16200000">
            <a:off x="7792912" y="1996532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Bent-Up Arrow 96"/>
          <p:cNvSpPr/>
          <p:nvPr/>
        </p:nvSpPr>
        <p:spPr>
          <a:xfrm flipV="1">
            <a:off x="10009647" y="1475506"/>
            <a:ext cx="1092998" cy="427145"/>
          </a:xfrm>
          <a:prstGeom prst="bent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9925350" y="2176045"/>
            <a:ext cx="1950346" cy="8486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9. Business </a:t>
            </a:r>
            <a:r>
              <a:rPr lang="en-US" b="1" dirty="0">
                <a:solidFill>
                  <a:schemeClr val="tx1"/>
                </a:solidFill>
              </a:rPr>
              <a:t>Recommendations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46446" y="2644812"/>
            <a:ext cx="3695114" cy="386726"/>
            <a:chOff x="6008452" y="3902455"/>
            <a:chExt cx="3695114" cy="386726"/>
          </a:xfrm>
        </p:grpSpPr>
        <p:sp>
          <p:nvSpPr>
            <p:cNvPr id="70" name="Rectangle 69"/>
            <p:cNvSpPr/>
            <p:nvPr/>
          </p:nvSpPr>
          <p:spPr>
            <a:xfrm>
              <a:off x="6008452" y="3902455"/>
              <a:ext cx="3695114" cy="3867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7</a:t>
              </a:r>
              <a:r>
                <a:rPr lang="en-US" b="1" dirty="0" smtClean="0">
                  <a:solidFill>
                    <a:schemeClr val="tx1"/>
                  </a:solidFill>
                </a:rPr>
                <a:t>. </a:t>
              </a:r>
              <a:r>
                <a:rPr lang="en-US" b="1" dirty="0" smtClean="0">
                  <a:solidFill>
                    <a:schemeClr val="tx1"/>
                  </a:solidFill>
                </a:rPr>
                <a:t>Modeling</a:t>
              </a:r>
              <a:r>
                <a:rPr lang="en-US" b="1" dirty="0">
                  <a:solidFill>
                    <a:schemeClr val="tx1"/>
                  </a:solidFill>
                </a:rPr>
                <a:t>, Model Evaluation</a:t>
              </a:r>
            </a:p>
          </p:txBody>
        </p:sp>
        <p:pic>
          <p:nvPicPr>
            <p:cNvPr id="100" name="Picture 6" descr="scikit-learn - Wikipedi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579" y="3934082"/>
              <a:ext cx="438740" cy="2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998200" y="3948960"/>
            <a:ext cx="3695114" cy="386726"/>
            <a:chOff x="6008452" y="2561091"/>
            <a:chExt cx="3695114" cy="386726"/>
          </a:xfrm>
        </p:grpSpPr>
        <p:sp>
          <p:nvSpPr>
            <p:cNvPr id="73" name="Rectangle 72"/>
            <p:cNvSpPr/>
            <p:nvPr/>
          </p:nvSpPr>
          <p:spPr>
            <a:xfrm>
              <a:off x="6008452" y="2561091"/>
              <a:ext cx="3695114" cy="3867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6</a:t>
              </a:r>
              <a:r>
                <a:rPr lang="en-US" b="1" dirty="0" smtClean="0">
                  <a:solidFill>
                    <a:schemeClr val="tx1"/>
                  </a:solidFill>
                </a:rPr>
                <a:t>. </a:t>
              </a:r>
              <a:r>
                <a:rPr lang="en-US" b="1" dirty="0" smtClean="0">
                  <a:solidFill>
                    <a:schemeClr val="tx1"/>
                  </a:solidFill>
                </a:rPr>
                <a:t>Feature Importance Analysis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1" name="Picture 6" descr="scikit-learn - Wikipedi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579" y="2593864"/>
              <a:ext cx="438740" cy="2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Rectangle 101"/>
          <p:cNvSpPr/>
          <p:nvPr/>
        </p:nvSpPr>
        <p:spPr>
          <a:xfrm>
            <a:off x="9973597" y="3898052"/>
            <a:ext cx="1902098" cy="11938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10. Data Visualization </a:t>
            </a:r>
            <a:r>
              <a:rPr lang="en-US" b="1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II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" name="Right Arrow 102"/>
          <p:cNvSpPr/>
          <p:nvPr/>
        </p:nvSpPr>
        <p:spPr>
          <a:xfrm rot="5400000" flipV="1">
            <a:off x="10847677" y="3337035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1988905" y="2294796"/>
            <a:ext cx="313950" cy="2082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6" descr="scikit-learn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9" y="1423836"/>
            <a:ext cx="438740" cy="2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AutoShape 10" descr="matplotlib.pyplot — Matplotlib 3.1.2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9" name="Picture 4108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9368" y1="37273" x2="13508" y2="37273"/>
                        <a14:foregroundMark x1="25926" y1="33636" x2="28105" y2="47273"/>
                        <a14:foregroundMark x1="33987" y1="29091" x2="34423" y2="58182"/>
                        <a14:foregroundMark x1="42048" y1="38182" x2="41394" y2="71818"/>
                        <a14:foregroundMark x1="77124" y1="30909" x2="76471" y2="49091"/>
                        <a14:foregroundMark x1="82135" y1="45455" x2="81699" y2="58182"/>
                        <a14:foregroundMark x1="82135" y1="22727" x2="82135" y2="22727"/>
                        <a14:foregroundMark x1="87146" y1="25455" x2="87146" y2="47273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3115" y="6023035"/>
            <a:ext cx="988709" cy="38771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9368" y1="37273" x2="13508" y2="37273"/>
                        <a14:foregroundMark x1="25926" y1="33636" x2="28105" y2="47273"/>
                        <a14:foregroundMark x1="33987" y1="29091" x2="34423" y2="58182"/>
                        <a14:foregroundMark x1="42048" y1="38182" x2="41394" y2="71818"/>
                        <a14:foregroundMark x1="77124" y1="30909" x2="76471" y2="49091"/>
                        <a14:foregroundMark x1="82135" y1="45455" x2="81699" y2="58182"/>
                        <a14:foregroundMark x1="82135" y1="22727" x2="82135" y2="22727"/>
                        <a14:foregroundMark x1="87146" y1="25455" x2="87146" y2="47273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4247" y="4725795"/>
            <a:ext cx="988709" cy="387714"/>
          </a:xfrm>
          <a:prstGeom prst="rect">
            <a:avLst/>
          </a:prstGeom>
        </p:spPr>
      </p:pic>
      <p:pic>
        <p:nvPicPr>
          <p:cNvPr id="4112" name="Picture 16" descr="334 Csv File Icons - Free in SVG, PNG, ICO - IconScou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4" y="4289181"/>
            <a:ext cx="725563" cy="7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641970" y="1089511"/>
            <a:ext cx="208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2. Cleaning Data</a:t>
            </a:r>
            <a:endParaRPr lang="en-US" b="1" dirty="0"/>
          </a:p>
        </p:txBody>
      </p:sp>
      <p:pic>
        <p:nvPicPr>
          <p:cNvPr id="52" name="Picture 6" descr="scikit-learn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453" y="5128385"/>
            <a:ext cx="438740" cy="2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89107" y="224906"/>
            <a:ext cx="9164693" cy="830999"/>
            <a:chOff x="2114773" y="417946"/>
            <a:chExt cx="9468754" cy="830999"/>
          </a:xfrm>
        </p:grpSpPr>
        <p:sp>
          <p:nvSpPr>
            <p:cNvPr id="9" name="Rectangle 1"/>
            <p:cNvSpPr txBox="1">
              <a:spLocks noChangeArrowheads="1"/>
            </p:cNvSpPr>
            <p:nvPr/>
          </p:nvSpPr>
          <p:spPr bwMode="auto">
            <a:xfrm>
              <a:off x="2114773" y="417948"/>
              <a:ext cx="6969233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Cleaning </a:t>
              </a: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Data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0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137160" y="1017693"/>
            <a:ext cx="11997044" cy="5703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1026" name="Picture 2" descr="Data cleaning Generic color lineal-colo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46" y="2944550"/>
            <a:ext cx="1850066" cy="18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10600" y="6282682"/>
            <a:ext cx="476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Its done by pandas and </a:t>
            </a:r>
            <a:r>
              <a:rPr lang="en-US" b="1" u="sng" dirty="0" err="1" smtClean="0"/>
              <a:t>numpy</a:t>
            </a:r>
            <a:r>
              <a:rPr lang="en-US" b="1" u="sng" dirty="0" smtClean="0"/>
              <a:t> libs</a:t>
            </a:r>
            <a:endParaRPr lang="en-US" b="1" u="sng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948823713"/>
              </p:ext>
            </p:extLst>
          </p:nvPr>
        </p:nvGraphicFramePr>
        <p:xfrm>
          <a:off x="1524287" y="1113413"/>
          <a:ext cx="8568785" cy="5538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383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3" y="1055905"/>
            <a:ext cx="10926501" cy="55927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2260" y="224906"/>
            <a:ext cx="9831540" cy="830999"/>
            <a:chOff x="1425799" y="417946"/>
            <a:chExt cx="10157728" cy="830999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1425799" y="417948"/>
              <a:ext cx="8347182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before cleaning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417946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52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5588A-2571-46AB-BFB2-E6D84C737A03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6540" y="2"/>
            <a:ext cx="11817663" cy="830997"/>
            <a:chOff x="635011" y="417948"/>
            <a:chExt cx="10865320" cy="830997"/>
          </a:xfrm>
        </p:grpSpPr>
        <p:sp>
          <p:nvSpPr>
            <p:cNvPr id="7" name="Rectangle 1"/>
            <p:cNvSpPr txBox="1">
              <a:spLocks noChangeArrowheads="1"/>
            </p:cNvSpPr>
            <p:nvPr/>
          </p:nvSpPr>
          <p:spPr bwMode="auto">
            <a:xfrm>
              <a:off x="635011" y="417948"/>
              <a:ext cx="9751629" cy="830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Data Description &amp; Datatypes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8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417" y="451443"/>
              <a:ext cx="1374914" cy="61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81280" y="715194"/>
            <a:ext cx="12052924" cy="60632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35368"/>
              </p:ext>
            </p:extLst>
          </p:nvPr>
        </p:nvGraphicFramePr>
        <p:xfrm>
          <a:off x="226053" y="830999"/>
          <a:ext cx="11763377" cy="582285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50372">
                  <a:extLst>
                    <a:ext uri="{9D8B030D-6E8A-4147-A177-3AD203B41FA5}">
                      <a16:colId xmlns:a16="http://schemas.microsoft.com/office/drawing/2014/main" val="3358448221"/>
                    </a:ext>
                  </a:extLst>
                </a:gridCol>
                <a:gridCol w="8677275">
                  <a:extLst>
                    <a:ext uri="{9D8B030D-6E8A-4147-A177-3AD203B41FA5}">
                      <a16:colId xmlns:a16="http://schemas.microsoft.com/office/drawing/2014/main" val="777679434"/>
                    </a:ext>
                  </a:extLst>
                </a:gridCol>
                <a:gridCol w="1435730">
                  <a:extLst>
                    <a:ext uri="{9D8B030D-6E8A-4147-A177-3AD203B41FA5}">
                      <a16:colId xmlns:a16="http://schemas.microsoft.com/office/drawing/2014/main" val="3337591997"/>
                    </a:ext>
                  </a:extLst>
                </a:gridCol>
              </a:tblGrid>
              <a:tr h="301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71" marR="1171" marT="117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Data Type</a:t>
                      </a:r>
                    </a:p>
                  </a:txBody>
                  <a:tcPr marL="60960" marR="60960" marT="30480" marB="3048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85986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customerID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Customer ID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769431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gender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is a male or a female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897762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SeniorCitizen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is a senior citizen or not (1, 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44372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Partner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a partner or not (Yes,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40652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Dependents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dependents or not (Yes,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98593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tenure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Number of months the customer has stayed with the company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</a:t>
                      </a:r>
                      <a:r>
                        <a:rPr 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3326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PhoneService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a phone service or not (Yes,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240648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MultipleLines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multiple lines or not (Yes, No, No phone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27431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InternetService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Customer’s internet service provider (DSL, Fiber optic,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54666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OnlineSecurity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online security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81847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OnlineBackup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online backup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77690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DeviceProtection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device protection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89281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TechSupport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tech support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931451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StreamingTV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streaming TV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48000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StreamingMovies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streaming movies or not (Yes, No, No internet service)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835629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Contract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The contract term of the customer (Month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22050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PaperlessBilling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has paperless billing or not (Yes,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99877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PaymentMethod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The customer’s payment method (Electronic check, Mailed check, Bank transfer (automatic), Credit card (automatic))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  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2453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MonthlyCharges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The amount charged to the customer monthly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 </a:t>
                      </a:r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numeric </a:t>
                      </a:r>
                      <a:r>
                        <a:rPr 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015066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</a:t>
                      </a:r>
                      <a:r>
                        <a:rPr lang="en-US" sz="1600" b="0" u="none" strike="noStrike" dirty="0" err="1" smtClean="0">
                          <a:effectLst/>
                          <a:latin typeface="+mn-lt"/>
                        </a:rPr>
                        <a:t>TotalCharges</a:t>
                      </a:r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The total amount charged to the customer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object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23523"/>
                  </a:ext>
                </a:extLst>
              </a:tr>
              <a:tr h="248777">
                <a:tc>
                  <a:txBody>
                    <a:bodyPr/>
                    <a:lstStyle/>
                    <a:p>
                      <a:pPr lvl="0" algn="l" rtl="0" fontAlgn="b"/>
                      <a:r>
                        <a:rPr lang="en-US" sz="1600" b="0" u="none" strike="noStrike" dirty="0" smtClean="0">
                          <a:effectLst/>
                          <a:latin typeface="+mn-lt"/>
                        </a:rPr>
                        <a:t>  Churn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  <a:latin typeface="+mj-lt"/>
                        </a:rPr>
                        <a:t> Whether the customer churned or not (Yes or No)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1" marR="1171" marT="1171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categorical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47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1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81280" y="8341"/>
            <a:ext cx="11954313" cy="1274195"/>
            <a:chOff x="85911" y="196349"/>
            <a:chExt cx="12350927" cy="127419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85911" y="196349"/>
              <a:ext cx="11026957" cy="1274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Exploratory Data Analysis (EDA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</a:t>
              </a:r>
            </a:p>
            <a:p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&amp; Feature Engineering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graphicFrame>
        <p:nvGraphicFramePr>
          <p:cNvPr id="2084" name="Table 20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04295"/>
              </p:ext>
            </p:extLst>
          </p:nvPr>
        </p:nvGraphicFramePr>
        <p:xfrm>
          <a:off x="6364702" y="2433197"/>
          <a:ext cx="5346347" cy="100965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311733">
                  <a:extLst>
                    <a:ext uri="{9D8B030D-6E8A-4147-A177-3AD203B41FA5}">
                      <a16:colId xmlns:a16="http://schemas.microsoft.com/office/drawing/2014/main" val="1053478985"/>
                    </a:ext>
                  </a:extLst>
                </a:gridCol>
                <a:gridCol w="2034614">
                  <a:extLst>
                    <a:ext uri="{9D8B030D-6E8A-4147-A177-3AD203B41FA5}">
                      <a16:colId xmlns:a16="http://schemas.microsoft.com/office/drawing/2014/main" val="2706087713"/>
                    </a:ext>
                  </a:extLst>
                </a:gridCol>
              </a:tblGrid>
              <a:tr h="256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SeniorCitizen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744514472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err="1" smtClean="0">
                          <a:effectLst/>
                        </a:rPr>
                        <a:t>TotalCharges</a:t>
                      </a:r>
                      <a:endParaRPr lang="en-US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</a:rPr>
                        <a:t>float64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2224879736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Tenure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277461753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MonthlyCharges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float64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06811067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63"/>
              </p:ext>
            </p:extLst>
          </p:nvPr>
        </p:nvGraphicFramePr>
        <p:xfrm>
          <a:off x="325794" y="2413110"/>
          <a:ext cx="4831336" cy="37960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342778">
                  <a:extLst>
                    <a:ext uri="{9D8B030D-6E8A-4147-A177-3AD203B41FA5}">
                      <a16:colId xmlns:a16="http://schemas.microsoft.com/office/drawing/2014/main" val="1053478985"/>
                    </a:ext>
                  </a:extLst>
                </a:gridCol>
                <a:gridCol w="2488558">
                  <a:extLst>
                    <a:ext uri="{9D8B030D-6E8A-4147-A177-3AD203B41FA5}">
                      <a16:colId xmlns:a16="http://schemas.microsoft.com/office/drawing/2014/main" val="2706087713"/>
                    </a:ext>
                  </a:extLst>
                </a:gridCol>
              </a:tblGrid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94347689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Partner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2573530324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Dependents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14924407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PhoneService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414888326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MultipleLines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915108988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InternetService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49797324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OnlineSecurity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object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34270758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OnlineBackup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138908878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DeviceProtection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3418176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TechSupport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532622580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StreamingTV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88940101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StreamingMovies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997405509"/>
                  </a:ext>
                </a:extLst>
              </a:tr>
              <a:tr h="135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Contract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4159661097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PaperlessBilling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3566330790"/>
                  </a:ext>
                </a:extLst>
              </a:tr>
              <a:tr h="253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PaymentMethod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object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4" marR="5644" marT="5644" marB="0" anchor="b"/>
                </a:tc>
                <a:extLst>
                  <a:ext uri="{0D108BD9-81ED-4DB2-BD59-A6C34878D82A}">
                    <a16:rowId xmlns:a16="http://schemas.microsoft.com/office/drawing/2014/main" val="1004901374"/>
                  </a:ext>
                </a:extLst>
              </a:tr>
            </a:tbl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698666" y="1887822"/>
            <a:ext cx="3711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Categorical Data ( m = 10 ) </a:t>
            </a:r>
            <a:endParaRPr lang="en-US" sz="20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141581" y="1951445"/>
            <a:ext cx="342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Numerical Data ( m =  4 ) </a:t>
            </a:r>
            <a:endParaRPr lang="en-US" sz="20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233196" y="1170190"/>
            <a:ext cx="634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The data has 7043 rows, with 14 features </a:t>
            </a:r>
            <a:endParaRPr lang="en-US" sz="2400" b="1" u="sng" dirty="0"/>
          </a:p>
        </p:txBody>
      </p:sp>
      <p:pic>
        <p:nvPicPr>
          <p:cNvPr id="2086" name="Picture 20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02" y="3634216"/>
            <a:ext cx="5429900" cy="25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81280" y="8341"/>
            <a:ext cx="11954313" cy="1274195"/>
            <a:chOff x="85911" y="196349"/>
            <a:chExt cx="12350927" cy="1274195"/>
          </a:xfrm>
        </p:grpSpPr>
        <p:sp>
          <p:nvSpPr>
            <p:cNvPr id="156" name="Rectangle 1"/>
            <p:cNvSpPr txBox="1">
              <a:spLocks noChangeArrowheads="1"/>
            </p:cNvSpPr>
            <p:nvPr/>
          </p:nvSpPr>
          <p:spPr bwMode="auto">
            <a:xfrm>
              <a:off x="85911" y="196349"/>
              <a:ext cx="11026957" cy="1274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>
              <a:lvl1pPr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None/>
                <a:defRPr sz="60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Churn Prediction, </a:t>
              </a: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Exploratory Data Analysis (EDA</a:t>
              </a:r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)</a:t>
              </a:r>
            </a:p>
            <a:p>
              <a:r>
                <a:rPr lang="en-US" sz="3600" dirty="0" smtClean="0">
                  <a:solidFill>
                    <a:schemeClr val="accent5">
                      <a:lumMod val="50000"/>
                    </a:schemeClr>
                  </a:solidFill>
                  <a:latin typeface="Inter"/>
                </a:rPr>
                <a:t>&amp; Hypothesis Test </a:t>
              </a:r>
            </a:p>
            <a:p>
              <a:pPr algn="l">
                <a:lnSpc>
                  <a:spcPct val="100000"/>
                </a:lnSpc>
              </a:pPr>
              <a:endParaRPr lang="en-US" altLang="en-US" sz="1800" dirty="0"/>
            </a:p>
          </p:txBody>
        </p:sp>
        <p:pic>
          <p:nvPicPr>
            <p:cNvPr id="157" name="Picture 6" descr="Can machine learning help predict and reduce customer churn? Let's find out!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4356" y1="43407" x2="34356" y2="43407"/>
                          <a14:foregroundMark x1="36687" y1="38736" x2="55337" y2="41758"/>
                          <a14:foregroundMark x1="48221" y1="75000" x2="72393" y2="44505"/>
                          <a14:foregroundMark x1="82577" y1="60165" x2="84417" y2="72802"/>
                          <a14:foregroundMark x1="53988" y1="82692" x2="37301" y2="74725"/>
                          <a14:foregroundMark x1="68589" y1="59341" x2="58773" y2="82692"/>
                          <a14:foregroundMark x1="33620" y1="88462" x2="25399" y2="44505"/>
                          <a14:foregroundMark x1="23558" y1="55220" x2="26503" y2="77473"/>
                          <a14:foregroundMark x1="21472" y1="70604" x2="21840" y2="57692"/>
                          <a14:foregroundMark x1="22454" y1="17857" x2="22454" y2="17857"/>
                          <a14:foregroundMark x1="19632" y1="27747" x2="19632" y2="27747"/>
                          <a14:foregroundMark x1="20000" y1="25824" x2="20000" y2="25824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11" y="388710"/>
              <a:ext cx="1601327" cy="71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Rectangle 157"/>
          <p:cNvSpPr/>
          <p:nvPr/>
        </p:nvSpPr>
        <p:spPr>
          <a:xfrm>
            <a:off x="81280" y="1017693"/>
            <a:ext cx="12052924" cy="576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/>
          </a:p>
        </p:txBody>
      </p:sp>
      <p:pic>
        <p:nvPicPr>
          <p:cNvPr id="2050" name="Picture 2" descr="Hypothesis Testing Steps &amp; Examples - Data Analy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4" y="1282536"/>
            <a:ext cx="11229975" cy="51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8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2072</Words>
  <Application>Microsoft Office PowerPoint</Application>
  <PresentationFormat>Widescreen</PresentationFormat>
  <Paragraphs>510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Andalus</vt:lpstr>
      <vt:lpstr>Arial</vt:lpstr>
      <vt:lpstr>Calibri</vt:lpstr>
      <vt:lpstr>Calibri Light</vt:lpstr>
      <vt:lpstr>Cambria Math</vt:lpstr>
      <vt:lpstr>Inter</vt:lpstr>
      <vt:lpstr>Segoe UI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Prediction using Logistic Regression </dc:title>
  <dc:creator>Orange</dc:creator>
  <cp:lastModifiedBy>Orange</cp:lastModifiedBy>
  <cp:revision>115</cp:revision>
  <dcterms:created xsi:type="dcterms:W3CDTF">2023-08-23T18:54:36Z</dcterms:created>
  <dcterms:modified xsi:type="dcterms:W3CDTF">2023-08-29T16:57:12Z</dcterms:modified>
</cp:coreProperties>
</file>